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sldIdLst>
    <p:sldId id="259" r:id="rId2"/>
    <p:sldId id="257" r:id="rId3"/>
    <p:sldId id="260" r:id="rId4"/>
    <p:sldId id="262" r:id="rId5"/>
    <p:sldId id="276" r:id="rId6"/>
    <p:sldId id="272" r:id="rId7"/>
    <p:sldId id="264" r:id="rId8"/>
    <p:sldId id="263" r:id="rId9"/>
    <p:sldId id="265" r:id="rId10"/>
    <p:sldId id="266" r:id="rId11"/>
    <p:sldId id="277" r:id="rId12"/>
    <p:sldId id="267" r:id="rId13"/>
    <p:sldId id="268" r:id="rId14"/>
    <p:sldId id="269" r:id="rId15"/>
    <p:sldId id="270" r:id="rId16"/>
    <p:sldId id="274" r:id="rId17"/>
    <p:sldId id="275" r:id="rId18"/>
    <p:sldId id="281" r:id="rId19"/>
    <p:sldId id="261"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9AC03-F879-4BF6-8385-CDCD0BDC061A}" v="457" dt="2021-06-28T06:02:47.833"/>
    <p1510:client id="{0B658A39-2C2C-4459-93D3-EB2A13541965}" v="64" dt="2021-07-02T16:57:40.649"/>
    <p1510:client id="{1D77312D-553F-41F3-9045-608F9961B1DE}" v="2" dt="2021-06-28T05:16:32.984"/>
    <p1510:client id="{22EA0177-4717-4021-A8B5-CA1C99865881}" v="312" dt="2021-07-05T19:27:28.204"/>
    <p1510:client id="{27AB1185-2166-45E2-9BE4-1A77D9686CA7}" v="514" dt="2021-07-01T09:28:33.988"/>
    <p1510:client id="{3253A5C9-2332-4424-98E9-6D2528615F29}" v="4" dt="2021-07-05T17:17:10.326"/>
    <p1510:client id="{332F0819-C971-4694-BA89-33F2EB8E82E1}" v="476" dt="2021-07-01T06:57:53.007"/>
    <p1510:client id="{3956C731-FBC1-4A11-881E-C54A3F05F03C}" v="41" dt="2021-06-28T09:57:21.024"/>
    <p1510:client id="{39FAC045-DBB4-4B03-8146-E6C7828AD133}" v="9" dt="2021-07-03T09:17:47.990"/>
    <p1510:client id="{5B96F3AA-D638-4F01-A8BF-16EE7EC8BFEF}" v="22" dt="2021-06-29T09:16:55.123"/>
    <p1510:client id="{5D30781B-E854-435B-B8C2-01144171BCD5}" v="50" dt="2021-07-05T17:15:42.655"/>
    <p1510:client id="{618DF23E-8693-49ED-B8E0-25CA8AA33C29}" v="177" dt="2021-07-05T17:05:18.368"/>
    <p1510:client id="{8626B1F4-647C-4C3B-A10A-BE57FB866819}" v="170" dt="2021-06-28T14:29:48.753"/>
    <p1510:client id="{86BA2A41-A6A6-4CC7-9461-3EF5351B9513}" v="607" dt="2021-07-05T18:20:49.108"/>
    <p1510:client id="{C0894705-54D1-4938-8D3A-D5D636F478BC}" v="74" dt="2021-07-05T18:22:35.290"/>
    <p1510:client id="{DBEF6209-9A44-4077-87E5-84D04A07BD17}" v="55" dt="2021-06-30T08:50:17.860"/>
    <p1510:client id="{E16EB92B-9614-4C3D-B458-79E831EAB5CA}" v="12" dt="2021-06-28T14:32:27.302"/>
    <p1510:client id="{F1A5E6EA-0C87-4A07-BF74-B80084FFFF65}" v="461" dt="2021-06-30T03:26:17.9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transition spd="slow">
    <p:wip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transition spd="slow">
    <p:wip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transition spd="slow">
    <p:wip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transition spd="slow">
    <p:wip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transition spd="slow">
    <p:wip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transition spd="slow">
    <p:wip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transition spd="slow">
    <p:wip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transition spd="slow">
    <p:wip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transition spd="slow">
    <p:wip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transition spd="slow">
    <p:wip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transition spd="slow">
    <p:wip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wip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www.w3schools.com/css/" TargetMode="External"/><Relationship Id="rId3" Type="http://schemas.openxmlformats.org/officeDocument/2006/relationships/hyperlink" Target="https://dzone.com/articles/top-20-git-commands-with-examples" TargetMode="External"/><Relationship Id="rId7" Type="http://schemas.openxmlformats.org/officeDocument/2006/relationships/hyperlink" Target="http://www.nikhilshirsath.com/blog/post_detail/phone-number-&#160;verification-using-otp-in-django/" TargetMode="External"/><Relationship Id="rId2" Type="http://schemas.openxmlformats.org/officeDocument/2006/relationships/hyperlink" Target="https://docs.djangoproject.com/en/3.2/" TargetMode="External"/><Relationship Id="rId1" Type="http://schemas.openxmlformats.org/officeDocument/2006/relationships/slideLayout" Target="../slideLayouts/slideLayout7.xml"/><Relationship Id="rId6" Type="http://schemas.openxmlformats.org/officeDocument/2006/relationships/hyperlink" Target="https://stackoverflow.com/" TargetMode="External"/><Relationship Id="rId5" Type="http://schemas.openxmlformats.org/officeDocument/2006/relationships/hyperlink" Target="https://getbootstrap.com/" TargetMode="External"/><Relationship Id="rId10" Type="http://schemas.openxmlformats.org/officeDocument/2006/relationships/image" Target="../media/image21.png"/><Relationship Id="rId4" Type="http://schemas.openxmlformats.org/officeDocument/2006/relationships/hyperlink" Target="https://youtu.be/ZjAMRnCu-84" TargetMode="External"/><Relationship Id="rId9" Type="http://schemas.openxmlformats.org/officeDocument/2006/relationships/hyperlink" Target="https://youtu.be/F5mRW0jo-U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14000" b="-1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2">
            <a:extLst>
              <a:ext uri="{FF2B5EF4-FFF2-40B4-BE49-F238E27FC236}">
                <a16:creationId xmlns:a16="http://schemas.microsoft.com/office/drawing/2014/main" id="{9EF13AD2-051D-4742-A7E6-4DABD9439EC6}"/>
              </a:ext>
            </a:extLst>
          </p:cNvPr>
          <p:cNvSpPr txBox="1"/>
          <p:nvPr/>
        </p:nvSpPr>
        <p:spPr>
          <a:xfrm>
            <a:off x="2253013" y="59047"/>
            <a:ext cx="816428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a:latin typeface="Times New Roman"/>
                <a:cs typeface="Times New Roman"/>
              </a:rPr>
              <a:t>E-Library Management System</a:t>
            </a:r>
          </a:p>
        </p:txBody>
      </p:sp>
      <p:sp>
        <p:nvSpPr>
          <p:cNvPr id="10" name="TextBox 3">
            <a:extLst>
              <a:ext uri="{FF2B5EF4-FFF2-40B4-BE49-F238E27FC236}">
                <a16:creationId xmlns:a16="http://schemas.microsoft.com/office/drawing/2014/main" id="{D3406B4B-C170-464A-9CE9-F16F6A5B62CA}"/>
              </a:ext>
            </a:extLst>
          </p:cNvPr>
          <p:cNvSpPr txBox="1"/>
          <p:nvPr/>
        </p:nvSpPr>
        <p:spPr>
          <a:xfrm>
            <a:off x="3914898" y="2130960"/>
            <a:ext cx="5649685"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b="1" dirty="0">
                <a:latin typeface="Times New Roman"/>
                <a:cs typeface="Times New Roman"/>
              </a:rPr>
              <a:t>            Project Team</a:t>
            </a:r>
            <a:endParaRPr lang="en-US" sz="2000" dirty="0">
              <a:cs typeface="Calibri"/>
            </a:endParaRPr>
          </a:p>
          <a:p>
            <a:pPr>
              <a:lnSpc>
                <a:spcPct val="150000"/>
              </a:lnSpc>
            </a:pPr>
            <a:r>
              <a:rPr lang="en-US" sz="2000" dirty="0">
                <a:latin typeface="Times New Roman"/>
                <a:cs typeface="Times New Roman"/>
              </a:rPr>
              <a:t>17131A0591 - Kari Vijaya </a:t>
            </a:r>
          </a:p>
          <a:p>
            <a:r>
              <a:rPr lang="en-US" sz="2000" dirty="0">
                <a:latin typeface="Times New Roman"/>
                <a:cs typeface="Times New Roman"/>
              </a:rPr>
              <a:t>17131A05A2 - Koidala Veera Venkata Satya Sai </a:t>
            </a:r>
          </a:p>
          <a:p>
            <a:r>
              <a:rPr lang="en-US" sz="2000" dirty="0">
                <a:latin typeface="Times New Roman"/>
                <a:cs typeface="Times New Roman"/>
              </a:rPr>
              <a:t>17131A05B5 - Kuna Rushi  </a:t>
            </a:r>
          </a:p>
          <a:p>
            <a:r>
              <a:rPr lang="en-US" sz="2000" dirty="0">
                <a:latin typeface="Times New Roman"/>
                <a:cs typeface="Times New Roman"/>
              </a:rPr>
              <a:t>17131A05B6 - Kundrapu Saranya</a:t>
            </a:r>
          </a:p>
        </p:txBody>
      </p:sp>
      <p:sp>
        <p:nvSpPr>
          <p:cNvPr id="11" name="TextBox 4">
            <a:extLst>
              <a:ext uri="{FF2B5EF4-FFF2-40B4-BE49-F238E27FC236}">
                <a16:creationId xmlns:a16="http://schemas.microsoft.com/office/drawing/2014/main" id="{A79A6BF9-5062-4CA7-A96A-85B10606416C}"/>
              </a:ext>
            </a:extLst>
          </p:cNvPr>
          <p:cNvSpPr txBox="1"/>
          <p:nvPr/>
        </p:nvSpPr>
        <p:spPr>
          <a:xfrm>
            <a:off x="3052235" y="4675168"/>
            <a:ext cx="5656035"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latin typeface="Times New Roman"/>
                <a:cs typeface="Times New Roman"/>
              </a:rPr>
              <a:t>Under the esteemed guidance of</a:t>
            </a:r>
            <a:endParaRPr lang="en-US" sz="2000">
              <a:cs typeface="Calibri" panose="020F0502020204030204"/>
            </a:endParaRPr>
          </a:p>
          <a:p>
            <a:pPr algn="ctr"/>
            <a:r>
              <a:rPr lang="en-US" sz="2000" b="1">
                <a:latin typeface="Times New Roman"/>
                <a:cs typeface="Times New Roman"/>
              </a:rPr>
              <a:t>Mrs. P. Sai Deepika, Asst. Professor</a:t>
            </a:r>
          </a:p>
          <a:p>
            <a:pPr algn="ctr"/>
            <a:r>
              <a:rPr lang="en-US" sz="2000">
                <a:latin typeface="Times New Roman"/>
                <a:cs typeface="Times New Roman"/>
              </a:rPr>
              <a:t>Department Of Computer Science and Engineering</a:t>
            </a:r>
          </a:p>
          <a:p>
            <a:pPr algn="ctr"/>
            <a:r>
              <a:rPr lang="en-US" sz="2000">
                <a:latin typeface="Times New Roman"/>
                <a:cs typeface="Times New Roman"/>
              </a:rPr>
              <a:t>Gayatri Vidya Parishad College of Engineering (A) </a:t>
            </a:r>
          </a:p>
          <a:p>
            <a:pPr algn="ctr"/>
            <a:r>
              <a:rPr lang="en-US" sz="2000">
                <a:latin typeface="Times New Roman"/>
                <a:cs typeface="Times New Roman"/>
              </a:rPr>
              <a:t>Visakhapatnam – 5300048</a:t>
            </a:r>
          </a:p>
        </p:txBody>
      </p:sp>
    </p:spTree>
    <p:extLst>
      <p:ext uri="{BB962C8B-B14F-4D97-AF65-F5344CB8AC3E}">
        <p14:creationId xmlns:p14="http://schemas.microsoft.com/office/powerpoint/2010/main" val="312041166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B04DE159-2B30-433F-A2B7-A784B249E1C1}"/>
              </a:ext>
            </a:extLst>
          </p:cNvPr>
          <p:cNvSpPr txBox="1"/>
          <p:nvPr/>
        </p:nvSpPr>
        <p:spPr>
          <a:xfrm>
            <a:off x="3990340" y="173567"/>
            <a:ext cx="46587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22222"/>
                </a:solidFill>
                <a:latin typeface="Times New Roman"/>
                <a:cs typeface="Arial"/>
              </a:rPr>
              <a:t>Implementation of work</a:t>
            </a:r>
            <a:endParaRPr lang="en-US" sz="2800">
              <a:latin typeface="Times New Roman"/>
              <a:cs typeface="Times New Roman"/>
            </a:endParaRPr>
          </a:p>
        </p:txBody>
      </p:sp>
      <p:pic>
        <p:nvPicPr>
          <p:cNvPr id="5" name="Picture 5" descr="Graphical user interface&#10;&#10;Description automatically generated">
            <a:extLst>
              <a:ext uri="{FF2B5EF4-FFF2-40B4-BE49-F238E27FC236}">
                <a16:creationId xmlns:a16="http://schemas.microsoft.com/office/drawing/2014/main" id="{ACE0A178-E508-4EC3-8865-CB41DDF19B79}"/>
              </a:ext>
            </a:extLst>
          </p:cNvPr>
          <p:cNvPicPr>
            <a:picLocks noChangeAspect="1"/>
          </p:cNvPicPr>
          <p:nvPr/>
        </p:nvPicPr>
        <p:blipFill rotWithShape="1">
          <a:blip r:embed="rId2"/>
          <a:srcRect t="9459" r="-305" b="6081"/>
          <a:stretch/>
        </p:blipFill>
        <p:spPr>
          <a:xfrm>
            <a:off x="1245334" y="1486648"/>
            <a:ext cx="9810389" cy="4994109"/>
          </a:xfrm>
          <a:prstGeom prst="rect">
            <a:avLst/>
          </a:prstGeom>
        </p:spPr>
      </p:pic>
      <p:sp>
        <p:nvSpPr>
          <p:cNvPr id="6" name="TextBox 5">
            <a:extLst>
              <a:ext uri="{FF2B5EF4-FFF2-40B4-BE49-F238E27FC236}">
                <a16:creationId xmlns:a16="http://schemas.microsoft.com/office/drawing/2014/main" id="{C24B13E1-889E-40C4-AD3E-2E79D6C69930}"/>
              </a:ext>
            </a:extLst>
          </p:cNvPr>
          <p:cNvSpPr txBox="1"/>
          <p:nvPr/>
        </p:nvSpPr>
        <p:spPr>
          <a:xfrm>
            <a:off x="5011684" y="809135"/>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LOGIN PAGE</a:t>
            </a:r>
          </a:p>
        </p:txBody>
      </p:sp>
      <p:sp>
        <p:nvSpPr>
          <p:cNvPr id="7" name="TextBox 6">
            <a:extLst>
              <a:ext uri="{FF2B5EF4-FFF2-40B4-BE49-F238E27FC236}">
                <a16:creationId xmlns:a16="http://schemas.microsoft.com/office/drawing/2014/main" id="{9FD28139-0D56-4943-A650-632B3D80E32F}"/>
              </a:ext>
            </a:extLst>
          </p:cNvPr>
          <p:cNvSpPr txBox="1"/>
          <p:nvPr/>
        </p:nvSpPr>
        <p:spPr>
          <a:xfrm>
            <a:off x="5010150" y="348615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Slide Number Placeholder 3">
            <a:extLst>
              <a:ext uri="{FF2B5EF4-FFF2-40B4-BE49-F238E27FC236}">
                <a16:creationId xmlns:a16="http://schemas.microsoft.com/office/drawing/2014/main" id="{4DA79AF7-D555-41F3-8B0F-98DBAC46C6A4}"/>
              </a:ext>
            </a:extLst>
          </p:cNvPr>
          <p:cNvSpPr>
            <a:spLocks noGrp="1"/>
          </p:cNvSpPr>
          <p:nvPr>
            <p:ph type="sldNum" sz="quarter" idx="12"/>
          </p:nvPr>
        </p:nvSpPr>
        <p:spPr>
          <a:xfrm>
            <a:off x="9005371" y="177724"/>
            <a:ext cx="2743200" cy="365125"/>
          </a:xfrm>
        </p:spPr>
        <p:txBody>
          <a:bodyPr/>
          <a:lstStyle/>
          <a:p>
            <a:r>
              <a:rPr lang="en-US" sz="1600" b="1" dirty="0">
                <a:solidFill>
                  <a:schemeClr val="tx1"/>
                </a:solidFill>
                <a:latin typeface="Times New Roman"/>
                <a:cs typeface="Times New Roman"/>
              </a:rPr>
              <a:t>9/19</a:t>
            </a:r>
          </a:p>
        </p:txBody>
      </p:sp>
    </p:spTree>
    <p:extLst>
      <p:ext uri="{BB962C8B-B14F-4D97-AF65-F5344CB8AC3E}">
        <p14:creationId xmlns:p14="http://schemas.microsoft.com/office/powerpoint/2010/main" val="133910277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61CA4457-E44B-410C-A37E-C8E4BE88488B}"/>
              </a:ext>
            </a:extLst>
          </p:cNvPr>
          <p:cNvSpPr txBox="1"/>
          <p:nvPr/>
        </p:nvSpPr>
        <p:spPr>
          <a:xfrm>
            <a:off x="4979374" y="6244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Calibri"/>
              </a:rPr>
              <a:t>ISSUING BOOKS</a:t>
            </a:r>
          </a:p>
        </p:txBody>
      </p:sp>
      <p:pic>
        <p:nvPicPr>
          <p:cNvPr id="4" name="Picture 4" descr="Graphical user interface&#10;&#10;Description automatically generated">
            <a:extLst>
              <a:ext uri="{FF2B5EF4-FFF2-40B4-BE49-F238E27FC236}">
                <a16:creationId xmlns:a16="http://schemas.microsoft.com/office/drawing/2014/main" id="{BBE9E0A6-2AEC-41C2-998B-6DCC0FB419D7}"/>
              </a:ext>
            </a:extLst>
          </p:cNvPr>
          <p:cNvPicPr>
            <a:picLocks noChangeAspect="1"/>
          </p:cNvPicPr>
          <p:nvPr/>
        </p:nvPicPr>
        <p:blipFill rotWithShape="1">
          <a:blip r:embed="rId2"/>
          <a:srcRect t="11401" b="326"/>
          <a:stretch/>
        </p:blipFill>
        <p:spPr>
          <a:xfrm>
            <a:off x="1249680" y="1529715"/>
            <a:ext cx="9723120" cy="4967123"/>
          </a:xfrm>
          <a:prstGeom prst="rect">
            <a:avLst/>
          </a:prstGeom>
          <a:ln w="12700">
            <a:solidFill>
              <a:schemeClr val="tx1"/>
            </a:solidFill>
          </a:ln>
        </p:spPr>
      </p:pic>
      <p:sp>
        <p:nvSpPr>
          <p:cNvPr id="13" name="Slide Number Placeholder 3">
            <a:extLst>
              <a:ext uri="{FF2B5EF4-FFF2-40B4-BE49-F238E27FC236}">
                <a16:creationId xmlns:a16="http://schemas.microsoft.com/office/drawing/2014/main" id="{52A9CAAA-5E13-4896-A08B-B9840EDA4EDF}"/>
              </a:ext>
            </a:extLst>
          </p:cNvPr>
          <p:cNvSpPr>
            <a:spLocks noGrp="1"/>
          </p:cNvSpPr>
          <p:nvPr/>
        </p:nvSpPr>
        <p:spPr>
          <a:xfrm>
            <a:off x="9023733" y="260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10/19</a:t>
            </a:r>
          </a:p>
        </p:txBody>
      </p:sp>
    </p:spTree>
    <p:extLst>
      <p:ext uri="{BB962C8B-B14F-4D97-AF65-F5344CB8AC3E}">
        <p14:creationId xmlns:p14="http://schemas.microsoft.com/office/powerpoint/2010/main" val="21543803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61CA4457-E44B-410C-A37E-C8E4BE88488B}"/>
              </a:ext>
            </a:extLst>
          </p:cNvPr>
          <p:cNvSpPr txBox="1"/>
          <p:nvPr/>
        </p:nvSpPr>
        <p:spPr>
          <a:xfrm>
            <a:off x="4451835" y="624492"/>
            <a:ext cx="3514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Calibri"/>
              </a:rPr>
              <a:t>ERRORS IN ISSUING BOOKS</a:t>
            </a:r>
          </a:p>
        </p:txBody>
      </p:sp>
      <p:pic>
        <p:nvPicPr>
          <p:cNvPr id="4" name="Picture 4" descr="Graphical user interface, website&#10;&#10;Description automatically generated">
            <a:extLst>
              <a:ext uri="{FF2B5EF4-FFF2-40B4-BE49-F238E27FC236}">
                <a16:creationId xmlns:a16="http://schemas.microsoft.com/office/drawing/2014/main" id="{C7294A6F-9C37-4FF3-9F60-D9B21D62EC02}"/>
              </a:ext>
            </a:extLst>
          </p:cNvPr>
          <p:cNvPicPr>
            <a:picLocks noChangeAspect="1"/>
          </p:cNvPicPr>
          <p:nvPr/>
        </p:nvPicPr>
        <p:blipFill rotWithShape="1">
          <a:blip r:embed="rId2"/>
          <a:srcRect t="10000" b="6970"/>
          <a:stretch/>
        </p:blipFill>
        <p:spPr>
          <a:xfrm>
            <a:off x="1234440" y="1483042"/>
            <a:ext cx="9733280" cy="4970496"/>
          </a:xfrm>
          <a:prstGeom prst="rect">
            <a:avLst/>
          </a:prstGeom>
          <a:ln w="12700">
            <a:solidFill>
              <a:schemeClr val="tx1"/>
            </a:solidFill>
          </a:ln>
        </p:spPr>
      </p:pic>
      <p:sp>
        <p:nvSpPr>
          <p:cNvPr id="5" name="Slide Number Placeholder 3">
            <a:extLst>
              <a:ext uri="{FF2B5EF4-FFF2-40B4-BE49-F238E27FC236}">
                <a16:creationId xmlns:a16="http://schemas.microsoft.com/office/drawing/2014/main" id="{E391CEDE-FDEE-4F42-A59B-C4A78751A2B1}"/>
              </a:ext>
            </a:extLst>
          </p:cNvPr>
          <p:cNvSpPr txBox="1">
            <a:spLocks/>
          </p:cNvSpPr>
          <p:nvPr/>
        </p:nvSpPr>
        <p:spPr>
          <a:xfrm>
            <a:off x="9005371" y="177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11/19</a:t>
            </a:r>
          </a:p>
        </p:txBody>
      </p:sp>
    </p:spTree>
    <p:extLst>
      <p:ext uri="{BB962C8B-B14F-4D97-AF65-F5344CB8AC3E}">
        <p14:creationId xmlns:p14="http://schemas.microsoft.com/office/powerpoint/2010/main" val="97039496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62F47A5F-526F-447B-8910-57DE03AF3EF8}"/>
              </a:ext>
            </a:extLst>
          </p:cNvPr>
          <p:cNvSpPr txBox="1"/>
          <p:nvPr/>
        </p:nvSpPr>
        <p:spPr>
          <a:xfrm>
            <a:off x="4927600" y="6299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RETRIEVING BOOKS</a:t>
            </a:r>
            <a:r>
              <a:rPr lang="en-US">
                <a:latin typeface="Times New Roman"/>
                <a:cs typeface="Calibri"/>
              </a:rPr>
              <a:t>​</a:t>
            </a:r>
            <a:endParaRPr lang="en-US">
              <a:latin typeface="Times New Roman"/>
              <a:cs typeface="Times New Roman"/>
            </a:endParaRPr>
          </a:p>
        </p:txBody>
      </p:sp>
      <p:pic>
        <p:nvPicPr>
          <p:cNvPr id="2" name="Picture 4" descr="Graphical user interface&#10;&#10;Description automatically generated">
            <a:extLst>
              <a:ext uri="{FF2B5EF4-FFF2-40B4-BE49-F238E27FC236}">
                <a16:creationId xmlns:a16="http://schemas.microsoft.com/office/drawing/2014/main" id="{EFE7714E-3882-4FFA-BCA3-FE451AB874D9}"/>
              </a:ext>
            </a:extLst>
          </p:cNvPr>
          <p:cNvPicPr>
            <a:picLocks noChangeAspect="1"/>
          </p:cNvPicPr>
          <p:nvPr/>
        </p:nvPicPr>
        <p:blipFill rotWithShape="1">
          <a:blip r:embed="rId2"/>
          <a:srcRect t="11644" b="228"/>
          <a:stretch/>
        </p:blipFill>
        <p:spPr>
          <a:xfrm>
            <a:off x="1249680" y="1478915"/>
            <a:ext cx="9987280" cy="4987444"/>
          </a:xfrm>
          <a:prstGeom prst="rect">
            <a:avLst/>
          </a:prstGeom>
          <a:ln w="12700">
            <a:solidFill>
              <a:schemeClr val="tx1"/>
            </a:solidFill>
          </a:ln>
        </p:spPr>
      </p:pic>
      <p:sp>
        <p:nvSpPr>
          <p:cNvPr id="6" name="Slide Number Placeholder 3">
            <a:extLst>
              <a:ext uri="{FF2B5EF4-FFF2-40B4-BE49-F238E27FC236}">
                <a16:creationId xmlns:a16="http://schemas.microsoft.com/office/drawing/2014/main" id="{9A209762-CFFA-480B-B36D-1E13A800819E}"/>
              </a:ext>
            </a:extLst>
          </p:cNvPr>
          <p:cNvSpPr txBox="1">
            <a:spLocks/>
          </p:cNvSpPr>
          <p:nvPr/>
        </p:nvSpPr>
        <p:spPr>
          <a:xfrm>
            <a:off x="9005371" y="177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12/19</a:t>
            </a:r>
          </a:p>
        </p:txBody>
      </p:sp>
    </p:spTree>
    <p:extLst>
      <p:ext uri="{BB962C8B-B14F-4D97-AF65-F5344CB8AC3E}">
        <p14:creationId xmlns:p14="http://schemas.microsoft.com/office/powerpoint/2010/main" val="162629684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CC48CA6B-8F08-486C-A473-7A8987DD76B4}"/>
              </a:ext>
            </a:extLst>
          </p:cNvPr>
          <p:cNvPicPr>
            <a:picLocks noChangeAspect="1"/>
          </p:cNvPicPr>
          <p:nvPr/>
        </p:nvPicPr>
        <p:blipFill rotWithShape="1">
          <a:blip r:embed="rId2"/>
          <a:srcRect t="10303" b="5758"/>
          <a:stretch/>
        </p:blipFill>
        <p:spPr>
          <a:xfrm>
            <a:off x="1234440" y="1483042"/>
            <a:ext cx="9733280" cy="4970409"/>
          </a:xfrm>
          <a:prstGeom prst="rect">
            <a:avLst/>
          </a:prstGeom>
          <a:ln w="12700">
            <a:solidFill>
              <a:schemeClr val="tx1"/>
            </a:solidFill>
          </a:ln>
        </p:spPr>
      </p:pic>
      <p:sp>
        <p:nvSpPr>
          <p:cNvPr id="3" name="TextBox 2">
            <a:extLst>
              <a:ext uri="{FF2B5EF4-FFF2-40B4-BE49-F238E27FC236}">
                <a16:creationId xmlns:a16="http://schemas.microsoft.com/office/drawing/2014/main" id="{5BD8F419-3217-4FF0-B714-238E5DC0EF25}"/>
              </a:ext>
            </a:extLst>
          </p:cNvPr>
          <p:cNvSpPr txBox="1"/>
          <p:nvPr/>
        </p:nvSpPr>
        <p:spPr>
          <a:xfrm>
            <a:off x="4724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cs typeface="Calibri"/>
            </a:endParaRPr>
          </a:p>
        </p:txBody>
      </p:sp>
      <p:sp>
        <p:nvSpPr>
          <p:cNvPr id="4" name="TextBox 3">
            <a:extLst>
              <a:ext uri="{FF2B5EF4-FFF2-40B4-BE49-F238E27FC236}">
                <a16:creationId xmlns:a16="http://schemas.microsoft.com/office/drawing/2014/main" id="{BF0D8ED6-2721-4C69-A018-090AF1B01FE1}"/>
              </a:ext>
            </a:extLst>
          </p:cNvPr>
          <p:cNvSpPr txBox="1"/>
          <p:nvPr/>
        </p:nvSpPr>
        <p:spPr>
          <a:xfrm>
            <a:off x="3901440" y="629920"/>
            <a:ext cx="5049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Calibri"/>
              </a:rPr>
              <a:t>LIBRARIAN VIEWING STUDENT PROFILE</a:t>
            </a:r>
          </a:p>
        </p:txBody>
      </p:sp>
      <p:sp>
        <p:nvSpPr>
          <p:cNvPr id="6" name="Slide Number Placeholder 3">
            <a:extLst>
              <a:ext uri="{FF2B5EF4-FFF2-40B4-BE49-F238E27FC236}">
                <a16:creationId xmlns:a16="http://schemas.microsoft.com/office/drawing/2014/main" id="{D9B37587-FBF7-464C-B90F-6FB33D621CDC}"/>
              </a:ext>
            </a:extLst>
          </p:cNvPr>
          <p:cNvSpPr txBox="1">
            <a:spLocks/>
          </p:cNvSpPr>
          <p:nvPr/>
        </p:nvSpPr>
        <p:spPr>
          <a:xfrm>
            <a:off x="9005371" y="177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13/19</a:t>
            </a:r>
          </a:p>
        </p:txBody>
      </p:sp>
    </p:spTree>
    <p:extLst>
      <p:ext uri="{BB962C8B-B14F-4D97-AF65-F5344CB8AC3E}">
        <p14:creationId xmlns:p14="http://schemas.microsoft.com/office/powerpoint/2010/main" val="157025619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Graphical user interface&#10;&#10;Description automatically generated">
            <a:extLst>
              <a:ext uri="{FF2B5EF4-FFF2-40B4-BE49-F238E27FC236}">
                <a16:creationId xmlns:a16="http://schemas.microsoft.com/office/drawing/2014/main" id="{268B3D4E-4DBE-4469-8781-D219B451925F}"/>
              </a:ext>
            </a:extLst>
          </p:cNvPr>
          <p:cNvPicPr>
            <a:picLocks noChangeAspect="1"/>
          </p:cNvPicPr>
          <p:nvPr/>
        </p:nvPicPr>
        <p:blipFill rotWithShape="1">
          <a:blip r:embed="rId2"/>
          <a:srcRect t="10606" b="5758"/>
          <a:stretch/>
        </p:blipFill>
        <p:spPr>
          <a:xfrm>
            <a:off x="1234440" y="1483042"/>
            <a:ext cx="9794240" cy="4970439"/>
          </a:xfrm>
          <a:prstGeom prst="rect">
            <a:avLst/>
          </a:prstGeom>
          <a:ln w="12700">
            <a:solidFill>
              <a:schemeClr val="tx1"/>
            </a:solidFill>
          </a:ln>
        </p:spPr>
      </p:pic>
      <p:sp>
        <p:nvSpPr>
          <p:cNvPr id="3" name="TextBox 2">
            <a:extLst>
              <a:ext uri="{FF2B5EF4-FFF2-40B4-BE49-F238E27FC236}">
                <a16:creationId xmlns:a16="http://schemas.microsoft.com/office/drawing/2014/main" id="{BB242B41-2A5F-4FFA-B4F6-9151D140F7A9}"/>
              </a:ext>
            </a:extLst>
          </p:cNvPr>
          <p:cNvSpPr txBox="1"/>
          <p:nvPr/>
        </p:nvSpPr>
        <p:spPr>
          <a:xfrm>
            <a:off x="4368800" y="629920"/>
            <a:ext cx="4257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LIBRARIAN  PROFILE</a:t>
            </a:r>
            <a:r>
              <a:rPr lang="en-US" b="1">
                <a:latin typeface="Times New Roman"/>
                <a:cs typeface="Calibri"/>
              </a:rPr>
              <a:t> PAGE</a:t>
            </a:r>
            <a:r>
              <a:rPr lang="en-US">
                <a:latin typeface="Times New Roman"/>
                <a:cs typeface="Calibri"/>
              </a:rPr>
              <a:t>​</a:t>
            </a:r>
            <a:endParaRPr lang="en-US">
              <a:latin typeface="Times New Roman"/>
              <a:cs typeface="Times New Roman"/>
            </a:endParaRPr>
          </a:p>
        </p:txBody>
      </p:sp>
      <p:sp>
        <p:nvSpPr>
          <p:cNvPr id="5" name="Slide Number Placeholder 3">
            <a:extLst>
              <a:ext uri="{FF2B5EF4-FFF2-40B4-BE49-F238E27FC236}">
                <a16:creationId xmlns:a16="http://schemas.microsoft.com/office/drawing/2014/main" id="{80A04DB4-AE90-43BC-A12D-6D830B03E64B}"/>
              </a:ext>
            </a:extLst>
          </p:cNvPr>
          <p:cNvSpPr txBox="1">
            <a:spLocks/>
          </p:cNvSpPr>
          <p:nvPr/>
        </p:nvSpPr>
        <p:spPr>
          <a:xfrm>
            <a:off x="9005371" y="177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14/19</a:t>
            </a:r>
          </a:p>
        </p:txBody>
      </p:sp>
    </p:spTree>
    <p:extLst>
      <p:ext uri="{BB962C8B-B14F-4D97-AF65-F5344CB8AC3E}">
        <p14:creationId xmlns:p14="http://schemas.microsoft.com/office/powerpoint/2010/main" val="292927738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Graphical user interface, table&#10;&#10;Description automatically generated">
            <a:extLst>
              <a:ext uri="{FF2B5EF4-FFF2-40B4-BE49-F238E27FC236}">
                <a16:creationId xmlns:a16="http://schemas.microsoft.com/office/drawing/2014/main" id="{E92C6C0B-AC62-4320-B165-5D24654B9A67}"/>
              </a:ext>
            </a:extLst>
          </p:cNvPr>
          <p:cNvPicPr>
            <a:picLocks noChangeAspect="1"/>
          </p:cNvPicPr>
          <p:nvPr/>
        </p:nvPicPr>
        <p:blipFill rotWithShape="1">
          <a:blip r:embed="rId2"/>
          <a:srcRect t="10000" b="6061"/>
          <a:stretch/>
        </p:blipFill>
        <p:spPr>
          <a:xfrm>
            <a:off x="1244600" y="1483042"/>
            <a:ext cx="9773920" cy="5000886"/>
          </a:xfrm>
          <a:prstGeom prst="rect">
            <a:avLst/>
          </a:prstGeom>
          <a:ln w="12700">
            <a:solidFill>
              <a:schemeClr val="tx1"/>
            </a:solidFill>
          </a:ln>
        </p:spPr>
      </p:pic>
      <p:sp>
        <p:nvSpPr>
          <p:cNvPr id="3" name="TextBox 2">
            <a:extLst>
              <a:ext uri="{FF2B5EF4-FFF2-40B4-BE49-F238E27FC236}">
                <a16:creationId xmlns:a16="http://schemas.microsoft.com/office/drawing/2014/main" id="{6AE2AE99-9263-464D-9B39-8C8C4C83D711}"/>
              </a:ext>
            </a:extLst>
          </p:cNvPr>
          <p:cNvSpPr txBox="1"/>
          <p:nvPr/>
        </p:nvSpPr>
        <p:spPr>
          <a:xfrm>
            <a:off x="4691185" y="629920"/>
            <a:ext cx="4257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Calibri"/>
              </a:rPr>
              <a:t>STUDENT HOME PAGE</a:t>
            </a:r>
            <a:r>
              <a:rPr lang="en-US">
                <a:latin typeface="Times New Roman"/>
                <a:cs typeface="Calibri"/>
              </a:rPr>
              <a:t>​</a:t>
            </a:r>
            <a:endParaRPr lang="en-US">
              <a:latin typeface="Times New Roman"/>
              <a:cs typeface="Times New Roman"/>
            </a:endParaRPr>
          </a:p>
        </p:txBody>
      </p:sp>
      <p:sp>
        <p:nvSpPr>
          <p:cNvPr id="5" name="Slide Number Placeholder 3">
            <a:extLst>
              <a:ext uri="{FF2B5EF4-FFF2-40B4-BE49-F238E27FC236}">
                <a16:creationId xmlns:a16="http://schemas.microsoft.com/office/drawing/2014/main" id="{2A29E64B-3B4C-4A22-8DE6-D31B55EEEBBC}"/>
              </a:ext>
            </a:extLst>
          </p:cNvPr>
          <p:cNvSpPr txBox="1">
            <a:spLocks/>
          </p:cNvSpPr>
          <p:nvPr/>
        </p:nvSpPr>
        <p:spPr>
          <a:xfrm>
            <a:off x="9005371" y="177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15/19</a:t>
            </a:r>
          </a:p>
        </p:txBody>
      </p:sp>
    </p:spTree>
    <p:extLst>
      <p:ext uri="{BB962C8B-B14F-4D97-AF65-F5344CB8AC3E}">
        <p14:creationId xmlns:p14="http://schemas.microsoft.com/office/powerpoint/2010/main" val="34379551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Graphical user interface&#10;&#10;Description automatically generated">
            <a:extLst>
              <a:ext uri="{FF2B5EF4-FFF2-40B4-BE49-F238E27FC236}">
                <a16:creationId xmlns:a16="http://schemas.microsoft.com/office/drawing/2014/main" id="{ADB66AC7-EDFB-4789-A7FA-BAC0A3C0DE09}"/>
              </a:ext>
            </a:extLst>
          </p:cNvPr>
          <p:cNvPicPr>
            <a:picLocks noChangeAspect="1"/>
          </p:cNvPicPr>
          <p:nvPr/>
        </p:nvPicPr>
        <p:blipFill rotWithShape="1">
          <a:blip r:embed="rId2"/>
          <a:srcRect t="10061" b="5488"/>
          <a:stretch/>
        </p:blipFill>
        <p:spPr>
          <a:xfrm>
            <a:off x="1234440" y="1487805"/>
            <a:ext cx="9733280" cy="4959156"/>
          </a:xfrm>
          <a:prstGeom prst="rect">
            <a:avLst/>
          </a:prstGeom>
          <a:ln w="12700">
            <a:solidFill>
              <a:schemeClr val="tx1"/>
            </a:solidFill>
          </a:ln>
        </p:spPr>
      </p:pic>
      <p:sp>
        <p:nvSpPr>
          <p:cNvPr id="3" name="TextBox 2">
            <a:extLst>
              <a:ext uri="{FF2B5EF4-FFF2-40B4-BE49-F238E27FC236}">
                <a16:creationId xmlns:a16="http://schemas.microsoft.com/office/drawing/2014/main" id="{7678FF5D-AD51-4D9D-ADA2-5AC480D073F0}"/>
              </a:ext>
            </a:extLst>
          </p:cNvPr>
          <p:cNvSpPr txBox="1"/>
          <p:nvPr/>
        </p:nvSpPr>
        <p:spPr>
          <a:xfrm>
            <a:off x="4429760" y="746826"/>
            <a:ext cx="3688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SEARCH BOOK RESULT PAGE</a:t>
            </a:r>
            <a:r>
              <a:rPr lang="en-US">
                <a:latin typeface="Times New Roman"/>
                <a:cs typeface="Times New Roman"/>
              </a:rPr>
              <a:t>​</a:t>
            </a:r>
            <a:r>
              <a:rPr lang="en-US">
                <a:latin typeface="Times New Roman"/>
                <a:cs typeface="Calibri"/>
              </a:rPr>
              <a:t>​</a:t>
            </a:r>
            <a:endParaRPr lang="en-US">
              <a:latin typeface="Times New Roman"/>
              <a:cs typeface="Times New Roman"/>
            </a:endParaRPr>
          </a:p>
        </p:txBody>
      </p:sp>
      <p:sp>
        <p:nvSpPr>
          <p:cNvPr id="5" name="Slide Number Placeholder 3">
            <a:extLst>
              <a:ext uri="{FF2B5EF4-FFF2-40B4-BE49-F238E27FC236}">
                <a16:creationId xmlns:a16="http://schemas.microsoft.com/office/drawing/2014/main" id="{C454CADA-E58B-4993-A537-F87930E585DD}"/>
              </a:ext>
            </a:extLst>
          </p:cNvPr>
          <p:cNvSpPr txBox="1">
            <a:spLocks/>
          </p:cNvSpPr>
          <p:nvPr/>
        </p:nvSpPr>
        <p:spPr>
          <a:xfrm>
            <a:off x="9005371" y="177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16/19</a:t>
            </a:r>
          </a:p>
        </p:txBody>
      </p:sp>
    </p:spTree>
    <p:extLst>
      <p:ext uri="{BB962C8B-B14F-4D97-AF65-F5344CB8AC3E}">
        <p14:creationId xmlns:p14="http://schemas.microsoft.com/office/powerpoint/2010/main" val="124589845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678FF5D-AD51-4D9D-ADA2-5AC480D073F0}"/>
              </a:ext>
            </a:extLst>
          </p:cNvPr>
          <p:cNvSpPr txBox="1"/>
          <p:nvPr/>
        </p:nvSpPr>
        <p:spPr>
          <a:xfrm>
            <a:off x="4429760" y="746826"/>
            <a:ext cx="3688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Times New Roman"/>
              <a:cs typeface="Times New Roman"/>
            </a:endParaRPr>
          </a:p>
        </p:txBody>
      </p:sp>
      <p:sp>
        <p:nvSpPr>
          <p:cNvPr id="4" name="TextBox 3">
            <a:extLst>
              <a:ext uri="{FF2B5EF4-FFF2-40B4-BE49-F238E27FC236}">
                <a16:creationId xmlns:a16="http://schemas.microsoft.com/office/drawing/2014/main" id="{F3535BA0-3BEF-4E87-A3FE-A35C2F79B2BE}"/>
              </a:ext>
            </a:extLst>
          </p:cNvPr>
          <p:cNvSpPr txBox="1"/>
          <p:nvPr/>
        </p:nvSpPr>
        <p:spPr>
          <a:xfrm>
            <a:off x="1694762" y="1887556"/>
            <a:ext cx="8830017" cy="3741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Times New Roman"/>
                <a:ea typeface="+mn-lt"/>
                <a:cs typeface="+mn-lt"/>
              </a:rPr>
              <a:t>     This website provides a computerized version of the library management system which will benefit the students as well as the staff of the library. As the process is entirely online, a lot of paper work will be reduced, manual errors will be reduced significantly, time taken for each and every action performed by both student and librarian will be greatly reduced. Thus, it helps in revolutionizing the old practice of card system in the libraries.</a:t>
            </a:r>
            <a:endParaRPr lang="en-US"/>
          </a:p>
          <a:p>
            <a:pPr>
              <a:lnSpc>
                <a:spcPct val="150000"/>
              </a:lnSpc>
            </a:pPr>
            <a:endParaRPr lang="en-US" sz="1600">
              <a:latin typeface="Times New Roman"/>
              <a:ea typeface="+mn-lt"/>
              <a:cs typeface="+mn-lt"/>
            </a:endParaRPr>
          </a:p>
          <a:p>
            <a:pPr>
              <a:lnSpc>
                <a:spcPct val="150000"/>
              </a:lnSpc>
            </a:pPr>
            <a:r>
              <a:rPr lang="en-US" sz="1600">
                <a:latin typeface="Times New Roman"/>
                <a:ea typeface="+mn-lt"/>
                <a:cs typeface="+mn-lt"/>
              </a:rPr>
              <a:t>    In future, many more features such as online lectures video tutorials can be added by teachers as well as online assignments submission facility, a feature of group chat where students can discuss various issues of engineering can be added to this project thus making it more interactive, more user friendly and this project fulfills every user need in the best way possible.</a:t>
            </a:r>
            <a:endParaRPr lang="en-US" sz="1600">
              <a:latin typeface="Times New Roman"/>
              <a:cs typeface="Times New Roman"/>
            </a:endParaRPr>
          </a:p>
        </p:txBody>
      </p:sp>
      <p:sp>
        <p:nvSpPr>
          <p:cNvPr id="5" name="TextBox 4">
            <a:extLst>
              <a:ext uri="{FF2B5EF4-FFF2-40B4-BE49-F238E27FC236}">
                <a16:creationId xmlns:a16="http://schemas.microsoft.com/office/drawing/2014/main" id="{984337A7-9A22-43AE-9E0F-C7186E173805}"/>
              </a:ext>
            </a:extLst>
          </p:cNvPr>
          <p:cNvSpPr txBox="1"/>
          <p:nvPr/>
        </p:nvSpPr>
        <p:spPr>
          <a:xfrm>
            <a:off x="3558449" y="703243"/>
            <a:ext cx="54239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Calibri"/>
              </a:rPr>
              <a:t>CONCLUSION AND FUTURE SCOPE</a:t>
            </a:r>
          </a:p>
        </p:txBody>
      </p:sp>
      <p:sp>
        <p:nvSpPr>
          <p:cNvPr id="7" name="Slide Number Placeholder 3">
            <a:extLst>
              <a:ext uri="{FF2B5EF4-FFF2-40B4-BE49-F238E27FC236}">
                <a16:creationId xmlns:a16="http://schemas.microsoft.com/office/drawing/2014/main" id="{B33DEB83-F5C6-40FD-BF99-B7602166C1C4}"/>
              </a:ext>
            </a:extLst>
          </p:cNvPr>
          <p:cNvSpPr txBox="1">
            <a:spLocks/>
          </p:cNvSpPr>
          <p:nvPr/>
        </p:nvSpPr>
        <p:spPr>
          <a:xfrm>
            <a:off x="9005371" y="177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17/19</a:t>
            </a:r>
          </a:p>
        </p:txBody>
      </p:sp>
    </p:spTree>
    <p:extLst>
      <p:ext uri="{BB962C8B-B14F-4D97-AF65-F5344CB8AC3E}">
        <p14:creationId xmlns:p14="http://schemas.microsoft.com/office/powerpoint/2010/main" val="15210965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B1BA231-5135-402B-BC13-0A0E713BFDE2}"/>
              </a:ext>
            </a:extLst>
          </p:cNvPr>
          <p:cNvSpPr txBox="1"/>
          <p:nvPr/>
        </p:nvSpPr>
        <p:spPr>
          <a:xfrm>
            <a:off x="386080" y="589280"/>
            <a:ext cx="11165840" cy="49959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600"/>
              </a:spcAft>
            </a:pPr>
            <a:r>
              <a:rPr lang="en-US" sz="2800" b="1">
                <a:latin typeface="Times New Roman"/>
                <a:ea typeface="+mn-lt"/>
                <a:cs typeface="+mn-lt"/>
              </a:rPr>
              <a:t>REFERENCES</a:t>
            </a:r>
            <a:endParaRPr lang="en-US" sz="2800">
              <a:latin typeface="Times New Roman"/>
              <a:ea typeface="+mn-lt"/>
              <a:cs typeface="+mn-lt"/>
            </a:endParaRPr>
          </a:p>
          <a:p>
            <a:pPr>
              <a:lnSpc>
                <a:spcPct val="150000"/>
              </a:lnSpc>
              <a:spcAft>
                <a:spcPts val="600"/>
              </a:spcAft>
            </a:pPr>
            <a:br>
              <a:rPr lang="en-US">
                <a:ea typeface="+mn-lt"/>
                <a:cs typeface="+mn-lt"/>
              </a:rPr>
            </a:br>
            <a:r>
              <a:rPr lang="en-US" b="1">
                <a:ea typeface="+mn-lt"/>
                <a:cs typeface="+mn-lt"/>
              </a:rPr>
              <a:t>•</a:t>
            </a:r>
            <a:r>
              <a:rPr lang="en-US" sz="2000" b="1">
                <a:latin typeface="Times New Roman"/>
                <a:ea typeface="+mn-lt"/>
                <a:cs typeface="+mn-lt"/>
              </a:rPr>
              <a:t> Django documentation  </a:t>
            </a:r>
            <a:r>
              <a:rPr lang="en-US" sz="2000" b="1">
                <a:ea typeface="+mn-lt"/>
                <a:cs typeface="+mn-lt"/>
              </a:rPr>
              <a:t>         </a:t>
            </a:r>
            <a:r>
              <a:rPr lang="en-US" sz="2000" b="1">
                <a:ea typeface="+mn-lt"/>
                <a:cs typeface="+mn-lt"/>
                <a:hlinkClick r:id="rId2"/>
              </a:rPr>
              <a:t>https://docs.djangoproject.com/en/3.2/</a:t>
            </a:r>
            <a:br>
              <a:rPr lang="en-US" sz="2000">
                <a:ea typeface="+mn-lt"/>
                <a:cs typeface="+mn-lt"/>
              </a:rPr>
            </a:br>
            <a:r>
              <a:rPr lang="en-US" sz="2000" b="1">
                <a:ea typeface="+mn-lt"/>
                <a:cs typeface="+mn-lt"/>
              </a:rPr>
              <a:t>• </a:t>
            </a:r>
            <a:r>
              <a:rPr lang="en-US" sz="2000" b="1">
                <a:latin typeface="Times New Roman"/>
                <a:ea typeface="+mn-lt"/>
                <a:cs typeface="+mn-lt"/>
              </a:rPr>
              <a:t>Git commands  </a:t>
            </a:r>
            <a:r>
              <a:rPr lang="en-US" sz="2000" b="1">
                <a:ea typeface="+mn-lt"/>
                <a:cs typeface="+mn-lt"/>
              </a:rPr>
              <a:t>                        </a:t>
            </a:r>
            <a:r>
              <a:rPr lang="en-US" sz="2000" b="1">
                <a:ea typeface="+mn-lt"/>
                <a:cs typeface="+mn-lt"/>
                <a:hlinkClick r:id="rId3"/>
              </a:rPr>
              <a:t>https://dzone.com/articles/top-20-git-commands-with-examples</a:t>
            </a:r>
            <a:br>
              <a:rPr lang="en-US" sz="2000">
                <a:ea typeface="+mn-lt"/>
                <a:cs typeface="+mn-lt"/>
              </a:rPr>
            </a:br>
            <a:r>
              <a:rPr lang="en-US" sz="2000" b="1">
                <a:ea typeface="+mn-lt"/>
                <a:cs typeface="+mn-lt"/>
              </a:rPr>
              <a:t>• </a:t>
            </a:r>
            <a:r>
              <a:rPr lang="en-US" sz="2000" b="1">
                <a:latin typeface="Times New Roman"/>
                <a:ea typeface="+mn-lt"/>
                <a:cs typeface="+mn-lt"/>
              </a:rPr>
              <a:t>Django cs50 Tutorial </a:t>
            </a:r>
            <a:r>
              <a:rPr lang="en-US" sz="2000" b="1">
                <a:ea typeface="+mn-lt"/>
                <a:cs typeface="+mn-lt"/>
              </a:rPr>
              <a:t>              </a:t>
            </a:r>
            <a:r>
              <a:rPr lang="en-US" sz="2000" b="1">
                <a:ea typeface="+mn-lt"/>
                <a:cs typeface="+mn-lt"/>
                <a:hlinkClick r:id="rId4"/>
              </a:rPr>
              <a:t>https://youtu.be/ZjAMRnCu-84</a:t>
            </a:r>
            <a:r>
              <a:rPr lang="en-US" sz="2000" b="1">
                <a:ea typeface="+mn-lt"/>
                <a:cs typeface="+mn-lt"/>
              </a:rPr>
              <a:t> </a:t>
            </a:r>
            <a:endParaRPr lang="en-US" sz="2000">
              <a:ea typeface="+mn-lt"/>
              <a:cs typeface="+mn-lt"/>
            </a:endParaRPr>
          </a:p>
          <a:p>
            <a:pPr>
              <a:lnSpc>
                <a:spcPct val="150000"/>
              </a:lnSpc>
              <a:spcAft>
                <a:spcPts val="600"/>
              </a:spcAft>
            </a:pPr>
            <a:r>
              <a:rPr lang="en-US" sz="2000" b="1">
                <a:latin typeface="Calibri"/>
                <a:cs typeface="Calibri"/>
              </a:rPr>
              <a:t>• </a:t>
            </a:r>
            <a:r>
              <a:rPr lang="en-US" sz="2000" b="1">
                <a:latin typeface="Times New Roman"/>
                <a:cs typeface="Calibri"/>
              </a:rPr>
              <a:t>Bootstrap documentation     </a:t>
            </a:r>
            <a:r>
              <a:rPr lang="en-US" sz="2000" b="1">
                <a:latin typeface="Times New Roman"/>
                <a:ea typeface="+mn-lt"/>
                <a:cs typeface="+mn-lt"/>
              </a:rPr>
              <a:t> </a:t>
            </a:r>
            <a:r>
              <a:rPr lang="en-US" sz="2000" b="1">
                <a:ea typeface="+mn-lt"/>
                <a:cs typeface="+mn-lt"/>
                <a:hlinkClick r:id="rId5"/>
              </a:rPr>
              <a:t>https://getbootstrap.com/</a:t>
            </a:r>
            <a:endParaRPr lang="en-US" b="1">
              <a:cs typeface="Calibri"/>
            </a:endParaRPr>
          </a:p>
          <a:p>
            <a:pPr>
              <a:lnSpc>
                <a:spcPct val="150000"/>
              </a:lnSpc>
              <a:spcAft>
                <a:spcPts val="600"/>
              </a:spcAft>
            </a:pPr>
            <a:r>
              <a:rPr lang="en-US" sz="2000" b="1">
                <a:ea typeface="+mn-lt"/>
                <a:cs typeface="+mn-lt"/>
              </a:rPr>
              <a:t>• </a:t>
            </a:r>
            <a:r>
              <a:rPr lang="en-US" sz="2000" b="1">
                <a:latin typeface="Times New Roman"/>
                <a:ea typeface="+mn-lt"/>
                <a:cs typeface="+mn-lt"/>
              </a:rPr>
              <a:t>Stack overflow</a:t>
            </a:r>
            <a:r>
              <a:rPr lang="en-US" sz="2000" b="1">
                <a:ea typeface="+mn-lt"/>
                <a:cs typeface="+mn-lt"/>
              </a:rPr>
              <a:t>    </a:t>
            </a:r>
            <a:r>
              <a:rPr lang="en-US" sz="2000">
                <a:ea typeface="+mn-lt"/>
                <a:cs typeface="+mn-lt"/>
              </a:rPr>
              <a:t>                       </a:t>
            </a:r>
            <a:r>
              <a:rPr lang="en-US" sz="2000" b="1">
                <a:ea typeface="+mn-lt"/>
                <a:cs typeface="+mn-lt"/>
                <a:hlinkClick r:id="rId6"/>
              </a:rPr>
              <a:t>https://stackoverflow.com/</a:t>
            </a:r>
            <a:endParaRPr lang="en-US" b="1">
              <a:cs typeface="Calibri"/>
            </a:endParaRPr>
          </a:p>
          <a:p>
            <a:pPr>
              <a:lnSpc>
                <a:spcPct val="150000"/>
              </a:lnSpc>
              <a:spcAft>
                <a:spcPts val="600"/>
              </a:spcAft>
            </a:pPr>
            <a:r>
              <a:rPr lang="en-US" sz="2000" b="1">
                <a:cs typeface="Calibri"/>
              </a:rPr>
              <a:t>• </a:t>
            </a:r>
            <a:r>
              <a:rPr lang="en-US" sz="2000" b="1">
                <a:latin typeface="Times New Roman"/>
                <a:cs typeface="Calibri"/>
              </a:rPr>
              <a:t>Two factor authentication     </a:t>
            </a:r>
            <a:r>
              <a:rPr lang="en-US" sz="2000" b="1">
                <a:latin typeface="Times New Roman"/>
                <a:ea typeface="+mn-lt"/>
                <a:cs typeface="+mn-lt"/>
              </a:rPr>
              <a:t> </a:t>
            </a:r>
            <a:r>
              <a:rPr lang="en-US" sz="2000" b="1">
                <a:ea typeface="+mn-lt"/>
                <a:cs typeface="+mn-lt"/>
                <a:hlinkClick r:id="rId7"/>
              </a:rPr>
              <a:t>Nikhilshirsath private blog on 2FA</a:t>
            </a:r>
            <a:endParaRPr lang="en-US" sz="2000" b="1">
              <a:ea typeface="+mn-lt"/>
              <a:cs typeface="+mn-lt"/>
            </a:endParaRPr>
          </a:p>
          <a:p>
            <a:pPr>
              <a:lnSpc>
                <a:spcPct val="150000"/>
              </a:lnSpc>
              <a:spcAft>
                <a:spcPts val="600"/>
              </a:spcAft>
            </a:pPr>
            <a:r>
              <a:rPr lang="en-US" sz="2000" b="1">
                <a:ea typeface="+mn-lt"/>
                <a:cs typeface="+mn-lt"/>
              </a:rPr>
              <a:t>•</a:t>
            </a:r>
            <a:r>
              <a:rPr lang="en-US" sz="2000" b="1">
                <a:latin typeface="Times New Roman"/>
                <a:ea typeface="+mn-lt"/>
                <a:cs typeface="+mn-lt"/>
              </a:rPr>
              <a:t> w3</a:t>
            </a:r>
            <a:r>
              <a:rPr lang="en-US" sz="2000" b="1">
                <a:latin typeface="Times New Roman"/>
                <a:ea typeface="+mn-lt"/>
                <a:cs typeface="Calibri"/>
              </a:rPr>
              <a:t> Schools</a:t>
            </a:r>
            <a:r>
              <a:rPr lang="en-US" sz="2000" b="1">
                <a:latin typeface="Times New Roman"/>
                <a:ea typeface="+mn-lt"/>
                <a:cs typeface="Times New Roman"/>
              </a:rPr>
              <a:t>                               </a:t>
            </a:r>
            <a:r>
              <a:rPr lang="en-US" sz="2000" b="1">
                <a:ea typeface="+mn-lt"/>
                <a:cs typeface="+mn-lt"/>
                <a:hlinkClick r:id="rId8"/>
              </a:rPr>
              <a:t>https://www.w3schools.com/css/</a:t>
            </a:r>
            <a:endParaRPr lang="en-US" b="1">
              <a:cs typeface="Calibri"/>
            </a:endParaRPr>
          </a:p>
          <a:p>
            <a:pPr>
              <a:lnSpc>
                <a:spcPct val="150000"/>
              </a:lnSpc>
            </a:pPr>
            <a:r>
              <a:rPr lang="en-US" b="1">
                <a:ea typeface="+mn-lt"/>
                <a:cs typeface="+mn-lt"/>
              </a:rPr>
              <a:t>•</a:t>
            </a:r>
            <a:r>
              <a:rPr lang="en-US" b="1">
                <a:latin typeface="Times New Roman"/>
                <a:ea typeface="+mn-lt"/>
                <a:cs typeface="Times New Roman"/>
              </a:rPr>
              <a:t> </a:t>
            </a:r>
            <a:r>
              <a:rPr lang="en-US" b="1" err="1">
                <a:latin typeface="Times New Roman"/>
                <a:ea typeface="+mn-lt"/>
                <a:cs typeface="Times New Roman"/>
              </a:rPr>
              <a:t>f</a:t>
            </a:r>
            <a:r>
              <a:rPr lang="en-US" sz="2000" b="1" err="1">
                <a:latin typeface="Times New Roman"/>
                <a:ea typeface="+mn-lt"/>
                <a:cs typeface="Times New Roman"/>
              </a:rPr>
              <a:t>reeCodeCamp</a:t>
            </a:r>
            <a:r>
              <a:rPr lang="en-US" sz="2000" b="1">
                <a:latin typeface="Times New Roman"/>
                <a:ea typeface="+mn-lt"/>
                <a:cs typeface="Times New Roman"/>
              </a:rPr>
              <a:t> </a:t>
            </a:r>
            <a:r>
              <a:rPr lang="en-US" b="1">
                <a:latin typeface="Times New Roman"/>
                <a:ea typeface="+mn-lt"/>
                <a:cs typeface="Times New Roman"/>
              </a:rPr>
              <a:t>                          </a:t>
            </a:r>
            <a:r>
              <a:rPr lang="en-US" b="1">
                <a:ea typeface="+mn-lt"/>
                <a:cs typeface="+mn-lt"/>
                <a:hlinkClick r:id="rId9"/>
              </a:rPr>
              <a:t>Complete django tutorial</a:t>
            </a:r>
            <a:endParaRPr lang="en-US" b="1">
              <a:cs typeface="Calibri"/>
            </a:endParaRPr>
          </a:p>
        </p:txBody>
      </p:sp>
      <p:pic>
        <p:nvPicPr>
          <p:cNvPr id="5" name="Picture 4" descr="A picture containing icon&#10;&#10;Description automatically generated">
            <a:extLst>
              <a:ext uri="{FF2B5EF4-FFF2-40B4-BE49-F238E27FC236}">
                <a16:creationId xmlns:a16="http://schemas.microsoft.com/office/drawing/2014/main" id="{406D60F1-1035-4511-BF5E-B6133A4768F6}"/>
              </a:ext>
            </a:extLst>
          </p:cNvPr>
          <p:cNvPicPr>
            <a:picLocks noChangeAspect="1"/>
          </p:cNvPicPr>
          <p:nvPr/>
        </p:nvPicPr>
        <p:blipFill>
          <a:blip r:embed="rId10"/>
          <a:stretch>
            <a:fillRect/>
          </a:stretch>
        </p:blipFill>
        <p:spPr>
          <a:xfrm>
            <a:off x="10550525" y="5608638"/>
            <a:ext cx="1494367" cy="1154642"/>
          </a:xfrm>
          <a:prstGeom prst="rect">
            <a:avLst/>
          </a:prstGeom>
        </p:spPr>
      </p:pic>
      <p:sp>
        <p:nvSpPr>
          <p:cNvPr id="3" name="Slide Number Placeholder 3">
            <a:extLst>
              <a:ext uri="{FF2B5EF4-FFF2-40B4-BE49-F238E27FC236}">
                <a16:creationId xmlns:a16="http://schemas.microsoft.com/office/drawing/2014/main" id="{070336A2-BA58-435D-A959-903E532D2A36}"/>
              </a:ext>
            </a:extLst>
          </p:cNvPr>
          <p:cNvSpPr txBox="1">
            <a:spLocks/>
          </p:cNvSpPr>
          <p:nvPr/>
        </p:nvSpPr>
        <p:spPr>
          <a:xfrm>
            <a:off x="9005371" y="177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18/19</a:t>
            </a:r>
          </a:p>
        </p:txBody>
      </p:sp>
    </p:spTree>
    <p:extLst>
      <p:ext uri="{BB962C8B-B14F-4D97-AF65-F5344CB8AC3E}">
        <p14:creationId xmlns:p14="http://schemas.microsoft.com/office/powerpoint/2010/main" val="368175185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B5480998-EE5B-4B38-AEC2-4287CB577923}"/>
              </a:ext>
            </a:extLst>
          </p:cNvPr>
          <p:cNvSpPr txBox="1"/>
          <p:nvPr/>
        </p:nvSpPr>
        <p:spPr>
          <a:xfrm>
            <a:off x="5024582" y="933642"/>
            <a:ext cx="21543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cs typeface="Times New Roman"/>
              </a:rPr>
              <a:t>ABSTRACT</a:t>
            </a:r>
          </a:p>
        </p:txBody>
      </p:sp>
      <p:sp>
        <p:nvSpPr>
          <p:cNvPr id="3" name="TextBox 2">
            <a:extLst>
              <a:ext uri="{FF2B5EF4-FFF2-40B4-BE49-F238E27FC236}">
                <a16:creationId xmlns:a16="http://schemas.microsoft.com/office/drawing/2014/main" id="{B9F5D5D4-E1D8-4390-BA1F-23865C9BA5BA}"/>
              </a:ext>
            </a:extLst>
          </p:cNvPr>
          <p:cNvSpPr txBox="1"/>
          <p:nvPr/>
        </p:nvSpPr>
        <p:spPr>
          <a:xfrm>
            <a:off x="1703339" y="1988127"/>
            <a:ext cx="9171130" cy="3741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600">
                <a:latin typeface="Times New Roman"/>
                <a:cs typeface="Times New Roman"/>
              </a:rPr>
              <a:t>E-Library Management System is an application for assisting both the librarian in managing the books in a college library and the student in finding out the availability of books, knowing their deadlines and dues over the books. This system provides a set of functionalities such as add/update members, add/update books, issue the books, retrieve the books, generate timely warnings for book submissions through email, generating and collecting fines in case of late submissions through payment gateways.</a:t>
            </a:r>
          </a:p>
          <a:p>
            <a:pPr algn="just">
              <a:lnSpc>
                <a:spcPct val="150000"/>
              </a:lnSpc>
            </a:pPr>
            <a:endParaRPr lang="en-US" sz="1600">
              <a:latin typeface="Times New Roman"/>
              <a:cs typeface="Times New Roman"/>
            </a:endParaRPr>
          </a:p>
          <a:p>
            <a:pPr algn="just">
              <a:lnSpc>
                <a:spcPct val="150000"/>
              </a:lnSpc>
            </a:pPr>
            <a:r>
              <a:rPr lang="en-US" sz="1600">
                <a:latin typeface="Times New Roman"/>
                <a:cs typeface="Times New Roman"/>
              </a:rPr>
              <a:t>        E-Library Management System is a full-stack web application, its development includes the establishment and maintenance of back-end Django framework supported with MySQL database, designing and creating front-end UI interface using HTML, CSS and Bootstrap, and hosting the web application in any suitable server. </a:t>
            </a:r>
          </a:p>
        </p:txBody>
      </p:sp>
      <p:sp>
        <p:nvSpPr>
          <p:cNvPr id="4" name="Slide Number Placeholder 3">
            <a:extLst>
              <a:ext uri="{FF2B5EF4-FFF2-40B4-BE49-F238E27FC236}">
                <a16:creationId xmlns:a16="http://schemas.microsoft.com/office/drawing/2014/main" id="{E1BE9195-BB62-4776-A384-7AF5CC07DCA2}"/>
              </a:ext>
            </a:extLst>
          </p:cNvPr>
          <p:cNvSpPr>
            <a:spLocks noGrp="1"/>
          </p:cNvSpPr>
          <p:nvPr>
            <p:ph type="sldNum" sz="quarter" idx="12"/>
          </p:nvPr>
        </p:nvSpPr>
        <p:spPr>
          <a:xfrm>
            <a:off x="8601419" y="141001"/>
            <a:ext cx="2743200" cy="365125"/>
          </a:xfrm>
        </p:spPr>
        <p:txBody>
          <a:bodyPr/>
          <a:lstStyle/>
          <a:p>
            <a:r>
              <a:rPr lang="en-US" sz="1600" b="1" dirty="0">
                <a:solidFill>
                  <a:schemeClr val="tx1"/>
                </a:solidFill>
                <a:latin typeface="Times New Roman"/>
                <a:cs typeface="Times New Roman"/>
              </a:rPr>
              <a:t>1/19</a:t>
            </a:r>
          </a:p>
        </p:txBody>
      </p:sp>
    </p:spTree>
    <p:extLst>
      <p:ext uri="{BB962C8B-B14F-4D97-AF65-F5344CB8AC3E}">
        <p14:creationId xmlns:p14="http://schemas.microsoft.com/office/powerpoint/2010/main" val="225574385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53653304-B801-4B16-BD3D-06769D4A1A81}"/>
              </a:ext>
            </a:extLst>
          </p:cNvPr>
          <p:cNvSpPr txBox="1"/>
          <p:nvPr/>
        </p:nvSpPr>
        <p:spPr>
          <a:xfrm>
            <a:off x="3430420" y="2212015"/>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5400" b="1">
                <a:solidFill>
                  <a:srgbClr val="080808"/>
                </a:solidFill>
                <a:latin typeface="Times New Roman"/>
                <a:ea typeface="+mj-ea"/>
                <a:cs typeface="Times New Roman"/>
              </a:rPr>
              <a:t>Thank You</a:t>
            </a:r>
            <a:r>
              <a:rPr lang="en-US" sz="5400" b="1" kern="1200">
                <a:solidFill>
                  <a:srgbClr val="080808"/>
                </a:solidFill>
                <a:latin typeface="Times New Roman"/>
                <a:ea typeface="+mj-ea"/>
                <a:cs typeface="Times New Roman"/>
              </a:rPr>
              <a:t> </a:t>
            </a:r>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lide Number Placeholder 3">
            <a:extLst>
              <a:ext uri="{FF2B5EF4-FFF2-40B4-BE49-F238E27FC236}">
                <a16:creationId xmlns:a16="http://schemas.microsoft.com/office/drawing/2014/main" id="{4C5C7A0C-4A37-4B3E-A500-EAF0EEE1C262}"/>
              </a:ext>
            </a:extLst>
          </p:cNvPr>
          <p:cNvSpPr txBox="1">
            <a:spLocks/>
          </p:cNvSpPr>
          <p:nvPr/>
        </p:nvSpPr>
        <p:spPr>
          <a:xfrm>
            <a:off x="9005371" y="177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tx1"/>
                </a:solidFill>
                <a:latin typeface="Times New Roman"/>
                <a:cs typeface="Times New Roman"/>
              </a:rPr>
              <a:t>19/19</a:t>
            </a:r>
          </a:p>
        </p:txBody>
      </p:sp>
    </p:spTree>
    <p:extLst>
      <p:ext uri="{BB962C8B-B14F-4D97-AF65-F5344CB8AC3E}">
        <p14:creationId xmlns:p14="http://schemas.microsoft.com/office/powerpoint/2010/main" val="224117225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1A3DB5-80F6-4418-857C-BE8216DC8469}"/>
              </a:ext>
            </a:extLst>
          </p:cNvPr>
          <p:cNvSpPr txBox="1"/>
          <p:nvPr/>
        </p:nvSpPr>
        <p:spPr>
          <a:xfrm>
            <a:off x="4965431" y="2438400"/>
            <a:ext cx="65864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000" b="1">
              <a:latin typeface="Times New Roman"/>
              <a:cs typeface="Times New Roman"/>
            </a:endParaRPr>
          </a:p>
        </p:txBody>
      </p:sp>
      <p:pic>
        <p:nvPicPr>
          <p:cNvPr id="18" name="Picture 17" descr="Stack of magazines on table">
            <a:extLst>
              <a:ext uri="{FF2B5EF4-FFF2-40B4-BE49-F238E27FC236}">
                <a16:creationId xmlns:a16="http://schemas.microsoft.com/office/drawing/2014/main" id="{2BEC54EB-4E38-49BE-9834-EA94F893A070}"/>
              </a:ext>
            </a:extLst>
          </p:cNvPr>
          <p:cNvPicPr>
            <a:picLocks noChangeAspect="1"/>
          </p:cNvPicPr>
          <p:nvPr/>
        </p:nvPicPr>
        <p:blipFill rotWithShape="1">
          <a:blip r:embed="rId2"/>
          <a:srcRect l="44641" r="10243" b="4"/>
          <a:stretch/>
        </p:blipFill>
        <p:spPr>
          <a:xfrm>
            <a:off x="20" y="10"/>
            <a:ext cx="4096916" cy="6857990"/>
          </a:xfrm>
          <a:prstGeom prst="rect">
            <a:avLst/>
          </a:prstGeom>
          <a:effectLst/>
        </p:spPr>
      </p:pic>
      <p:cxnSp>
        <p:nvCxnSpPr>
          <p:cNvPr id="22" name="Straight Connector 2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BD59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8A74E2E-C2CF-4CE3-8087-D226DF71D246}"/>
              </a:ext>
            </a:extLst>
          </p:cNvPr>
          <p:cNvSpPr>
            <a:spLocks noGrp="1"/>
          </p:cNvSpPr>
          <p:nvPr>
            <p:ph type="sldNum" sz="quarter" idx="12"/>
          </p:nvPr>
        </p:nvSpPr>
        <p:spPr>
          <a:xfrm>
            <a:off x="10295572" y="122527"/>
            <a:ext cx="1186758" cy="365125"/>
          </a:xfrm>
        </p:spPr>
        <p:txBody>
          <a:bodyPr vert="horz" lIns="91440" tIns="45720" rIns="91440" bIns="45720" rtlCol="0" anchor="ctr">
            <a:noAutofit/>
          </a:bodyPr>
          <a:lstStyle/>
          <a:p>
            <a:pPr>
              <a:spcAft>
                <a:spcPts val="600"/>
              </a:spcAft>
              <a:defRPr/>
            </a:pPr>
            <a:r>
              <a:rPr lang="en-US" sz="1600" b="1" dirty="0">
                <a:solidFill>
                  <a:schemeClr val="tx1"/>
                </a:solidFill>
                <a:latin typeface="Times New Roman"/>
                <a:cs typeface="Times New Roman"/>
              </a:rPr>
              <a:t>2/19</a:t>
            </a:r>
          </a:p>
        </p:txBody>
      </p:sp>
      <p:sp>
        <p:nvSpPr>
          <p:cNvPr id="4" name="TextBox 3">
            <a:extLst>
              <a:ext uri="{FF2B5EF4-FFF2-40B4-BE49-F238E27FC236}">
                <a16:creationId xmlns:a16="http://schemas.microsoft.com/office/drawing/2014/main" id="{D1173BFA-DA2E-4287-B0CB-37AE1A311AD9}"/>
              </a:ext>
            </a:extLst>
          </p:cNvPr>
          <p:cNvSpPr txBox="1"/>
          <p:nvPr/>
        </p:nvSpPr>
        <p:spPr>
          <a:xfrm>
            <a:off x="5079124" y="966952"/>
            <a:ext cx="31599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cs typeface="Times New Roman"/>
              </a:rPr>
              <a:t>INTRODUCTION</a:t>
            </a:r>
            <a:endParaRPr lang="en-US" sz="2800">
              <a:latin typeface="Times New Roman"/>
              <a:cs typeface="Times New Roman"/>
            </a:endParaRPr>
          </a:p>
        </p:txBody>
      </p:sp>
      <p:sp>
        <p:nvSpPr>
          <p:cNvPr id="5" name="TextBox 4">
            <a:extLst>
              <a:ext uri="{FF2B5EF4-FFF2-40B4-BE49-F238E27FC236}">
                <a16:creationId xmlns:a16="http://schemas.microsoft.com/office/drawing/2014/main" id="{FE1B24BA-075B-4976-8673-90AD8CC2632F}"/>
              </a:ext>
            </a:extLst>
          </p:cNvPr>
          <p:cNvSpPr txBox="1"/>
          <p:nvPr/>
        </p:nvSpPr>
        <p:spPr>
          <a:xfrm>
            <a:off x="4967452" y="2045709"/>
            <a:ext cx="6503484" cy="4561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Times New Roman"/>
                <a:cs typeface="Times New Roman"/>
              </a:rPr>
              <a:t> E-Library Management System that offers many flexible and convenient features, allowing librarians and library users to minimize time and maximize efficiency.</a:t>
            </a:r>
            <a:r>
              <a:rPr lang="en-US" sz="1600">
                <a:latin typeface="Times New Roman"/>
                <a:cs typeface="Calibri"/>
              </a:rPr>
              <a:t> Due to computerized information it reduces the risk of paper work such as file lost and file damaged.</a:t>
            </a:r>
            <a:endParaRPr lang="en-US">
              <a:latin typeface="Times New Roman"/>
              <a:cs typeface="Times New Roman"/>
            </a:endParaRPr>
          </a:p>
          <a:p>
            <a:pPr>
              <a:lnSpc>
                <a:spcPct val="150000"/>
              </a:lnSpc>
            </a:pPr>
            <a:r>
              <a:rPr lang="en-US" sz="1600" b="1">
                <a:latin typeface="Times New Roman"/>
                <a:cs typeface="Calibri"/>
              </a:rPr>
              <a:t>Features of E-Library Management System:</a:t>
            </a:r>
          </a:p>
          <a:p>
            <a:pPr marL="342900" indent="-342900">
              <a:lnSpc>
                <a:spcPct val="150000"/>
              </a:lnSpc>
              <a:buAutoNum type="arabicPeriod"/>
            </a:pPr>
            <a:r>
              <a:rPr lang="en-US" sz="1600">
                <a:latin typeface="Times New Roman"/>
                <a:cs typeface="Calibri"/>
              </a:rPr>
              <a:t>Add/Update members       </a:t>
            </a:r>
          </a:p>
          <a:p>
            <a:pPr marL="342900" indent="-342900">
              <a:lnSpc>
                <a:spcPct val="150000"/>
              </a:lnSpc>
              <a:buAutoNum type="arabicPeriod"/>
            </a:pPr>
            <a:r>
              <a:rPr lang="en-US" sz="1600">
                <a:latin typeface="Times New Roman"/>
                <a:cs typeface="Calibri"/>
              </a:rPr>
              <a:t>Add/Update books         </a:t>
            </a:r>
          </a:p>
          <a:p>
            <a:pPr marL="342900" indent="-342900">
              <a:lnSpc>
                <a:spcPct val="150000"/>
              </a:lnSpc>
              <a:buAutoNum type="arabicPeriod"/>
            </a:pPr>
            <a:r>
              <a:rPr lang="en-US" sz="1600">
                <a:latin typeface="Times New Roman"/>
                <a:cs typeface="Calibri"/>
              </a:rPr>
              <a:t>Issue the books              </a:t>
            </a:r>
          </a:p>
          <a:p>
            <a:pPr marL="342900" indent="-342900">
              <a:lnSpc>
                <a:spcPct val="150000"/>
              </a:lnSpc>
              <a:buAutoNum type="arabicPeriod"/>
            </a:pPr>
            <a:r>
              <a:rPr lang="en-US" sz="1600">
                <a:latin typeface="Times New Roman"/>
                <a:cs typeface="Times New Roman"/>
              </a:rPr>
              <a:t>Retrieve the books</a:t>
            </a:r>
          </a:p>
          <a:p>
            <a:pPr marL="342900" indent="-342900">
              <a:lnSpc>
                <a:spcPct val="150000"/>
              </a:lnSpc>
              <a:buAutoNum type="arabicPeriod"/>
            </a:pPr>
            <a:r>
              <a:rPr lang="en-US" sz="1600">
                <a:latin typeface="Times New Roman"/>
                <a:cs typeface="Times New Roman"/>
              </a:rPr>
              <a:t>Generate timely warnings for book submissions through email</a:t>
            </a:r>
          </a:p>
          <a:p>
            <a:pPr marL="342900" indent="-342900">
              <a:lnSpc>
                <a:spcPct val="150000"/>
              </a:lnSpc>
              <a:buAutoNum type="arabicPeriod"/>
            </a:pPr>
            <a:r>
              <a:rPr lang="en-US" sz="1600">
                <a:latin typeface="Times New Roman"/>
                <a:cs typeface="Times New Roman"/>
              </a:rPr>
              <a:t>Generating fines and collecting payments in case of late</a:t>
            </a:r>
            <a:r>
              <a:rPr lang="en-US" sz="1600">
                <a:latin typeface="Times New Roman"/>
                <a:cs typeface="Calibri"/>
              </a:rPr>
              <a:t> submissions through payment gateways.</a:t>
            </a:r>
            <a:r>
              <a:rPr lang="en-US" sz="2000">
                <a:latin typeface="Times New Roman"/>
                <a:cs typeface="Calibri"/>
              </a:rPr>
              <a:t> </a:t>
            </a:r>
          </a:p>
        </p:txBody>
      </p:sp>
    </p:spTree>
    <p:extLst>
      <p:ext uri="{BB962C8B-B14F-4D97-AF65-F5344CB8AC3E}">
        <p14:creationId xmlns:p14="http://schemas.microsoft.com/office/powerpoint/2010/main" val="311597362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A636EC-6749-489C-8501-F4932CF9BD5C}"/>
              </a:ext>
            </a:extLst>
          </p:cNvPr>
          <p:cNvSpPr txBox="1"/>
          <p:nvPr/>
        </p:nvSpPr>
        <p:spPr>
          <a:xfrm>
            <a:off x="664633" y="1782981"/>
            <a:ext cx="1665817" cy="3511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a:lnSpc>
                <a:spcPct val="90000"/>
              </a:lnSpc>
              <a:spcAft>
                <a:spcPts val="600"/>
              </a:spcAft>
            </a:pPr>
            <a:endParaRPr lang="en-US" sz="2000">
              <a:cs typeface="Calibri"/>
            </a:endParaRPr>
          </a:p>
          <a:p>
            <a:pPr indent="-228600">
              <a:lnSpc>
                <a:spcPct val="90000"/>
              </a:lnSpc>
              <a:spcAft>
                <a:spcPts val="600"/>
              </a:spcAft>
              <a:buFont typeface="Arial" panose="020B0604020202020204" pitchFamily="34" charset="0"/>
              <a:buChar char="•"/>
            </a:pPr>
            <a:endParaRPr lang="en-U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92DB84BF-14D7-4038-82B9-2B16577761B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6B8F2E51-38DD-4F87-B5D3-715DA35E125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5" name="Picture 5" descr="Logo, icon&#10;&#10;Description automatically generated">
            <a:extLst>
              <a:ext uri="{FF2B5EF4-FFF2-40B4-BE49-F238E27FC236}">
                <a16:creationId xmlns:a16="http://schemas.microsoft.com/office/drawing/2014/main" id="{E196E500-3832-4367-AE52-866873B7321C}"/>
              </a:ext>
            </a:extLst>
          </p:cNvPr>
          <p:cNvPicPr>
            <a:picLocks noChangeAspect="1"/>
          </p:cNvPicPr>
          <p:nvPr/>
        </p:nvPicPr>
        <p:blipFill>
          <a:blip r:embed="rId2"/>
          <a:stretch>
            <a:fillRect/>
          </a:stretch>
        </p:blipFill>
        <p:spPr>
          <a:xfrm>
            <a:off x="1976437" y="511969"/>
            <a:ext cx="1928813" cy="1940719"/>
          </a:xfrm>
          <a:prstGeom prst="rect">
            <a:avLst/>
          </a:prstGeom>
        </p:spPr>
      </p:pic>
      <p:pic>
        <p:nvPicPr>
          <p:cNvPr id="6" name="Picture 10" descr="Icon&#10;&#10;Description automatically generated">
            <a:extLst>
              <a:ext uri="{FF2B5EF4-FFF2-40B4-BE49-F238E27FC236}">
                <a16:creationId xmlns:a16="http://schemas.microsoft.com/office/drawing/2014/main" id="{313EC3A1-32AC-43D7-B345-D32B0DAD2195}"/>
              </a:ext>
            </a:extLst>
          </p:cNvPr>
          <p:cNvPicPr>
            <a:picLocks noChangeAspect="1"/>
          </p:cNvPicPr>
          <p:nvPr/>
        </p:nvPicPr>
        <p:blipFill>
          <a:blip r:embed="rId3"/>
          <a:stretch>
            <a:fillRect/>
          </a:stretch>
        </p:blipFill>
        <p:spPr>
          <a:xfrm>
            <a:off x="5481638" y="514350"/>
            <a:ext cx="1395414" cy="1924051"/>
          </a:xfrm>
          <a:prstGeom prst="rect">
            <a:avLst/>
          </a:prstGeom>
        </p:spPr>
      </p:pic>
      <p:pic>
        <p:nvPicPr>
          <p:cNvPr id="11" name="Picture 12" descr="Icon&#10;&#10;Description automatically generated">
            <a:extLst>
              <a:ext uri="{FF2B5EF4-FFF2-40B4-BE49-F238E27FC236}">
                <a16:creationId xmlns:a16="http://schemas.microsoft.com/office/drawing/2014/main" id="{FC2A2AF3-D19E-4F07-A3B5-7227A18FCB0E}"/>
              </a:ext>
            </a:extLst>
          </p:cNvPr>
          <p:cNvPicPr>
            <a:picLocks noChangeAspect="1"/>
          </p:cNvPicPr>
          <p:nvPr/>
        </p:nvPicPr>
        <p:blipFill>
          <a:blip r:embed="rId4"/>
          <a:stretch>
            <a:fillRect/>
          </a:stretch>
        </p:blipFill>
        <p:spPr>
          <a:xfrm>
            <a:off x="8167688" y="511968"/>
            <a:ext cx="2047876" cy="2047876"/>
          </a:xfrm>
          <a:prstGeom prst="rect">
            <a:avLst/>
          </a:prstGeom>
        </p:spPr>
      </p:pic>
      <p:pic>
        <p:nvPicPr>
          <p:cNvPr id="13" name="Picture 14" descr="Icon&#10;&#10;Description automatically generated">
            <a:extLst>
              <a:ext uri="{FF2B5EF4-FFF2-40B4-BE49-F238E27FC236}">
                <a16:creationId xmlns:a16="http://schemas.microsoft.com/office/drawing/2014/main" id="{F4CFB21C-280D-452E-A2AC-D1DD0D88ED55}"/>
              </a:ext>
            </a:extLst>
          </p:cNvPr>
          <p:cNvPicPr>
            <a:picLocks noChangeAspect="1"/>
          </p:cNvPicPr>
          <p:nvPr/>
        </p:nvPicPr>
        <p:blipFill>
          <a:blip r:embed="rId5"/>
          <a:stretch>
            <a:fillRect/>
          </a:stretch>
        </p:blipFill>
        <p:spPr>
          <a:xfrm>
            <a:off x="5239544" y="3046148"/>
            <a:ext cx="2074069" cy="2074069"/>
          </a:xfrm>
          <a:prstGeom prst="rect">
            <a:avLst/>
          </a:prstGeom>
        </p:spPr>
      </p:pic>
      <p:pic>
        <p:nvPicPr>
          <p:cNvPr id="17" name="Picture 17" descr="A picture containing text, vessel, mug&#10;&#10;Description automatically generated">
            <a:extLst>
              <a:ext uri="{FF2B5EF4-FFF2-40B4-BE49-F238E27FC236}">
                <a16:creationId xmlns:a16="http://schemas.microsoft.com/office/drawing/2014/main" id="{5D0E0F0B-CF76-455D-AE17-8A80DAADCC6E}"/>
              </a:ext>
            </a:extLst>
          </p:cNvPr>
          <p:cNvPicPr>
            <a:picLocks noChangeAspect="1"/>
          </p:cNvPicPr>
          <p:nvPr/>
        </p:nvPicPr>
        <p:blipFill>
          <a:blip r:embed="rId6"/>
          <a:stretch>
            <a:fillRect/>
          </a:stretch>
        </p:blipFill>
        <p:spPr>
          <a:xfrm>
            <a:off x="8531225" y="2799820"/>
            <a:ext cx="1650207" cy="2319338"/>
          </a:xfrm>
          <a:prstGeom prst="rect">
            <a:avLst/>
          </a:prstGeom>
        </p:spPr>
      </p:pic>
      <p:sp>
        <p:nvSpPr>
          <p:cNvPr id="18" name="TextBox 17">
            <a:extLst>
              <a:ext uri="{FF2B5EF4-FFF2-40B4-BE49-F238E27FC236}">
                <a16:creationId xmlns:a16="http://schemas.microsoft.com/office/drawing/2014/main" id="{D8F98265-6018-4921-8F76-4565A27EE828}"/>
              </a:ext>
            </a:extLst>
          </p:cNvPr>
          <p:cNvSpPr txBox="1"/>
          <p:nvPr/>
        </p:nvSpPr>
        <p:spPr>
          <a:xfrm>
            <a:off x="4904317" y="58991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Times New Roman"/>
                <a:cs typeface="Times New Roman"/>
              </a:rPr>
              <a:t>TECH STACK</a:t>
            </a:r>
          </a:p>
        </p:txBody>
      </p:sp>
      <p:sp>
        <p:nvSpPr>
          <p:cNvPr id="20" name="Slide Number Placeholder 3">
            <a:extLst>
              <a:ext uri="{FF2B5EF4-FFF2-40B4-BE49-F238E27FC236}">
                <a16:creationId xmlns:a16="http://schemas.microsoft.com/office/drawing/2014/main" id="{DCDFC5BD-98A5-4173-941A-E61D3DA04CCE}"/>
              </a:ext>
            </a:extLst>
          </p:cNvPr>
          <p:cNvSpPr>
            <a:spLocks noGrp="1"/>
          </p:cNvSpPr>
          <p:nvPr>
            <p:ph type="sldNum" sz="quarter" idx="12"/>
          </p:nvPr>
        </p:nvSpPr>
        <p:spPr>
          <a:xfrm>
            <a:off x="8886022" y="150181"/>
            <a:ext cx="2743200" cy="365125"/>
          </a:xfrm>
        </p:spPr>
        <p:txBody>
          <a:bodyPr/>
          <a:lstStyle/>
          <a:p>
            <a:r>
              <a:rPr lang="en-US" sz="1600" b="1" dirty="0">
                <a:solidFill>
                  <a:schemeClr val="tx1"/>
                </a:solidFill>
                <a:latin typeface="Times New Roman"/>
                <a:cs typeface="Times New Roman"/>
              </a:rPr>
              <a:t>3/19</a:t>
            </a:r>
          </a:p>
        </p:txBody>
      </p:sp>
      <p:pic>
        <p:nvPicPr>
          <p:cNvPr id="19" name="Picture 20" descr="Logo&#10;&#10;Description automatically generated">
            <a:extLst>
              <a:ext uri="{FF2B5EF4-FFF2-40B4-BE49-F238E27FC236}">
                <a16:creationId xmlns:a16="http://schemas.microsoft.com/office/drawing/2014/main" id="{FDC76054-C50E-4365-8611-E5CB59E492C5}"/>
              </a:ext>
            </a:extLst>
          </p:cNvPr>
          <p:cNvPicPr>
            <a:picLocks noChangeAspect="1"/>
          </p:cNvPicPr>
          <p:nvPr/>
        </p:nvPicPr>
        <p:blipFill>
          <a:blip r:embed="rId7"/>
          <a:stretch>
            <a:fillRect/>
          </a:stretch>
        </p:blipFill>
        <p:spPr>
          <a:xfrm>
            <a:off x="1394178" y="3042120"/>
            <a:ext cx="3081865" cy="2024944"/>
          </a:xfrm>
          <a:prstGeom prst="rect">
            <a:avLst/>
          </a:prstGeom>
        </p:spPr>
      </p:pic>
    </p:spTree>
    <p:extLst>
      <p:ext uri="{BB962C8B-B14F-4D97-AF65-F5344CB8AC3E}">
        <p14:creationId xmlns:p14="http://schemas.microsoft.com/office/powerpoint/2010/main" val="7984294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2117E76-4329-4812-8439-0B0009951559}"/>
              </a:ext>
            </a:extLst>
          </p:cNvPr>
          <p:cNvSpPr txBox="1"/>
          <p:nvPr/>
        </p:nvSpPr>
        <p:spPr>
          <a:xfrm>
            <a:off x="786009" y="678276"/>
            <a:ext cx="5261754" cy="129582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200" b="1" dirty="0">
                <a:latin typeface="Times New Roman"/>
                <a:ea typeface="+mj-ea"/>
                <a:cs typeface="Times New Roman"/>
              </a:rPr>
              <a:t>EXISTING STATUS OF THE WORK</a:t>
            </a:r>
          </a:p>
        </p:txBody>
      </p:sp>
      <p:sp>
        <p:nvSpPr>
          <p:cNvPr id="3" name="TextBox 2">
            <a:extLst>
              <a:ext uri="{FF2B5EF4-FFF2-40B4-BE49-F238E27FC236}">
                <a16:creationId xmlns:a16="http://schemas.microsoft.com/office/drawing/2014/main" id="{421414B0-B31D-4A13-A946-BF97073534A4}"/>
              </a:ext>
            </a:extLst>
          </p:cNvPr>
          <p:cNvSpPr txBox="1"/>
          <p:nvPr/>
        </p:nvSpPr>
        <p:spPr>
          <a:xfrm>
            <a:off x="838200" y="1984047"/>
            <a:ext cx="5265204" cy="384366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endParaRPr lang="en-US" sz="1700" dirty="0">
              <a:latin typeface="Times New Roman"/>
              <a:cs typeface="Times New Roman"/>
            </a:endParaRPr>
          </a:p>
          <a:p>
            <a:pPr marL="285750" indent="-285750">
              <a:buFont typeface="Arial" panose="020B0604020202020204" pitchFamily="34" charset="0"/>
              <a:buChar char="•"/>
            </a:pPr>
            <a:r>
              <a:rPr lang="en-US" sz="1700" dirty="0">
                <a:latin typeface="Times New Roman"/>
                <a:ea typeface="+mn-lt"/>
                <a:cs typeface="+mn-lt"/>
              </a:rPr>
              <a:t>Early days, libraries are managed manually. It required lot of time to record or to retrieve the details </a:t>
            </a:r>
          </a:p>
          <a:p>
            <a:pPr marL="285750" indent="-285750">
              <a:buFont typeface="Arial" panose="020B0604020202020204" pitchFamily="34" charset="0"/>
              <a:buChar char="•"/>
            </a:pPr>
            <a:r>
              <a:rPr lang="en-US" sz="1700" dirty="0">
                <a:latin typeface="Times New Roman"/>
                <a:ea typeface="+mn-lt"/>
                <a:cs typeface="+mn-lt"/>
              </a:rPr>
              <a:t>Maintenance of member details, issue dates return dates, Library catalogue and arrangement to the catalogue etc. manually is a complex task. </a:t>
            </a:r>
          </a:p>
          <a:p>
            <a:pPr marL="285750" indent="-285750">
              <a:buFont typeface="Arial" panose="020B0604020202020204" pitchFamily="34" charset="0"/>
              <a:buChar char="•"/>
            </a:pPr>
            <a:r>
              <a:rPr lang="en-US" sz="1700" dirty="0">
                <a:latin typeface="Times New Roman"/>
                <a:ea typeface="+mn-lt"/>
                <a:cs typeface="+mn-lt"/>
              </a:rPr>
              <a:t>Operations must be performed carefully else it will result in the failure of the entire system. </a:t>
            </a:r>
          </a:p>
          <a:p>
            <a:endParaRPr lang="en-US" dirty="0">
              <a:latin typeface="Times New Roman"/>
              <a:cs typeface="Calibri" panose="020F0502020204030204"/>
            </a:endParaRPr>
          </a:p>
          <a:p>
            <a:r>
              <a:rPr lang="en-US" sz="1700" b="1" dirty="0">
                <a:latin typeface="Times New Roman"/>
                <a:ea typeface="+mn-lt"/>
                <a:cs typeface="+mn-lt"/>
              </a:rPr>
              <a:t>Drawbacks</a:t>
            </a:r>
          </a:p>
          <a:p>
            <a:endParaRPr lang="en-US" sz="1700" b="1" dirty="0">
              <a:latin typeface="Times New Roman"/>
              <a:ea typeface="+mn-lt"/>
              <a:cs typeface="+mn-lt"/>
            </a:endParaRPr>
          </a:p>
          <a:p>
            <a:pPr marL="285750" indent="-285750">
              <a:buFont typeface="Arial" panose="020B0604020202020204" pitchFamily="34" charset="0"/>
              <a:buChar char="•"/>
            </a:pPr>
            <a:r>
              <a:rPr lang="en-US" sz="1700" dirty="0">
                <a:latin typeface="Times New Roman"/>
                <a:ea typeface="+mn-lt"/>
                <a:cs typeface="+mn-lt"/>
              </a:rPr>
              <a:t>File lost </a:t>
            </a:r>
          </a:p>
          <a:p>
            <a:pPr marL="285750" indent="-285750">
              <a:buFont typeface="Arial" panose="020B0604020202020204" pitchFamily="34" charset="0"/>
              <a:buChar char="•"/>
            </a:pPr>
            <a:r>
              <a:rPr lang="en-US" sz="1700" dirty="0">
                <a:latin typeface="Times New Roman"/>
                <a:ea typeface="+mn-lt"/>
                <a:cs typeface="+mn-lt"/>
              </a:rPr>
              <a:t>File damaged </a:t>
            </a:r>
          </a:p>
          <a:p>
            <a:pPr marL="285750" indent="-285750">
              <a:buFont typeface="Arial" panose="020B0604020202020204" pitchFamily="34" charset="0"/>
              <a:buChar char="•"/>
            </a:pPr>
            <a:r>
              <a:rPr lang="en-US" sz="1700" dirty="0">
                <a:latin typeface="Times New Roman"/>
                <a:ea typeface="+mn-lt"/>
                <a:cs typeface="+mn-lt"/>
              </a:rPr>
              <a:t>Difficult to search record </a:t>
            </a:r>
          </a:p>
          <a:p>
            <a:pPr marL="285750" indent="-285750">
              <a:buFont typeface="Arial" panose="020B0604020202020204" pitchFamily="34" charset="0"/>
              <a:buChar char="•"/>
            </a:pPr>
            <a:r>
              <a:rPr lang="en-US" sz="1700" dirty="0">
                <a:latin typeface="Times New Roman"/>
                <a:ea typeface="+mn-lt"/>
                <a:cs typeface="+mn-lt"/>
              </a:rPr>
              <a:t>Space consuming  </a:t>
            </a:r>
          </a:p>
          <a:p>
            <a:pPr indent="-228600">
              <a:lnSpc>
                <a:spcPct val="90000"/>
              </a:lnSpc>
              <a:spcAft>
                <a:spcPts val="600"/>
              </a:spcAft>
              <a:buFont typeface="Arial" panose="020B0604020202020204" pitchFamily="34" charset="0"/>
              <a:buChar char="•"/>
            </a:pPr>
            <a:endParaRPr lang="en-US" sz="1700" dirty="0">
              <a:latin typeface="Times New Roman"/>
              <a:cs typeface="Times New Roman"/>
            </a:endParaRPr>
          </a:p>
        </p:txBody>
      </p:sp>
      <p:pic>
        <p:nvPicPr>
          <p:cNvPr id="4" name="Picture 4">
            <a:extLst>
              <a:ext uri="{FF2B5EF4-FFF2-40B4-BE49-F238E27FC236}">
                <a16:creationId xmlns:a16="http://schemas.microsoft.com/office/drawing/2014/main" id="{2D259639-9BAC-4260-89D6-1EAAE8CF881E}"/>
              </a:ext>
            </a:extLst>
          </p:cNvPr>
          <p:cNvPicPr>
            <a:picLocks noChangeAspect="1"/>
          </p:cNvPicPr>
          <p:nvPr/>
        </p:nvPicPr>
        <p:blipFill rotWithShape="1">
          <a:blip r:embed="rId2"/>
          <a:srcRect l="9232" r="22734"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Slide Number Placeholder 3">
            <a:extLst>
              <a:ext uri="{FF2B5EF4-FFF2-40B4-BE49-F238E27FC236}">
                <a16:creationId xmlns:a16="http://schemas.microsoft.com/office/drawing/2014/main" id="{165BB8DF-F93D-4BF3-9E42-4CFB0A9A91A6}"/>
              </a:ext>
            </a:extLst>
          </p:cNvPr>
          <p:cNvSpPr>
            <a:spLocks noGrp="1"/>
          </p:cNvSpPr>
          <p:nvPr>
            <p:ph type="sldNum" sz="quarter" idx="12"/>
          </p:nvPr>
        </p:nvSpPr>
        <p:spPr>
          <a:xfrm>
            <a:off x="8684046" y="260350"/>
            <a:ext cx="2743200" cy="365125"/>
          </a:xfrm>
        </p:spPr>
        <p:txBody>
          <a:bodyPr/>
          <a:lstStyle/>
          <a:p>
            <a:r>
              <a:rPr lang="en-US" sz="1600" b="1" dirty="0">
                <a:solidFill>
                  <a:schemeClr val="tx1"/>
                </a:solidFill>
                <a:latin typeface="Times New Roman"/>
                <a:cs typeface="Times New Roman"/>
              </a:rPr>
              <a:t>4/19</a:t>
            </a:r>
          </a:p>
        </p:txBody>
      </p:sp>
    </p:spTree>
    <p:extLst>
      <p:ext uri="{BB962C8B-B14F-4D97-AF65-F5344CB8AC3E}">
        <p14:creationId xmlns:p14="http://schemas.microsoft.com/office/powerpoint/2010/main" val="60916045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
            <a:extLst>
              <a:ext uri="{FF2B5EF4-FFF2-40B4-BE49-F238E27FC236}">
                <a16:creationId xmlns:a16="http://schemas.microsoft.com/office/drawing/2014/main" id="{4EF61A94-341D-4017-AAD9-6E0291AD2BE1}"/>
              </a:ext>
            </a:extLst>
          </p:cNvPr>
          <p:cNvSpPr txBox="1"/>
          <p:nvPr/>
        </p:nvSpPr>
        <p:spPr>
          <a:xfrm>
            <a:off x="6355038" y="1317625"/>
            <a:ext cx="3314317" cy="737965"/>
          </a:xfrm>
          <a:prstGeom prst="rect">
            <a:avLst/>
          </a:prstGeom>
        </p:spPr>
        <p:txBody>
          <a:bodyPr rot="0" spcFirstLastPara="0" vert="horz" lIns="91440" tIns="45720" rIns="91440" bIns="45720" numCol="1" spcCol="0" rtlCol="0" fromWordArt="0" anchor="ctr" anchorCtr="0" forceAA="0" compatLnSpc="1">
            <a:prstTxWarp prst="textNoShape">
              <a:avLst/>
            </a:prstTxWarp>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2800" b="1">
                <a:latin typeface="Times New Roman"/>
                <a:ea typeface="+mj-ea"/>
                <a:cs typeface="Times New Roman"/>
              </a:rPr>
              <a:t>PROPOSED WORK</a:t>
            </a:r>
          </a:p>
        </p:txBody>
      </p:sp>
      <p:pic>
        <p:nvPicPr>
          <p:cNvPr id="3" name="Picture 3">
            <a:extLst>
              <a:ext uri="{FF2B5EF4-FFF2-40B4-BE49-F238E27FC236}">
                <a16:creationId xmlns:a16="http://schemas.microsoft.com/office/drawing/2014/main" id="{E376558D-70CF-4CF7-8E4D-E393F62CE72D}"/>
              </a:ext>
            </a:extLst>
          </p:cNvPr>
          <p:cNvPicPr>
            <a:picLocks noChangeAspect="1"/>
          </p:cNvPicPr>
          <p:nvPr/>
        </p:nvPicPr>
        <p:blipFill rotWithShape="1">
          <a:blip r:embed="rId2"/>
          <a:srcRect r="-2" b="21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B3ED3F8A-9353-45E3-B99E-61D3B97B6302}"/>
              </a:ext>
            </a:extLst>
          </p:cNvPr>
          <p:cNvSpPr txBox="1"/>
          <p:nvPr/>
        </p:nvSpPr>
        <p:spPr>
          <a:xfrm>
            <a:off x="6101038" y="2058130"/>
            <a:ext cx="5464426" cy="38330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700">
              <a:latin typeface="Times New Roman"/>
              <a:cs typeface="Times New Roman"/>
            </a:endParaRPr>
          </a:p>
          <a:p>
            <a:pPr marL="285750" indent="-228600">
              <a:lnSpc>
                <a:spcPct val="90000"/>
              </a:lnSpc>
              <a:spcAft>
                <a:spcPts val="600"/>
              </a:spcAft>
              <a:buFont typeface="Arial" panose="020B0604020202020204" pitchFamily="34" charset="0"/>
              <a:buChar char="•"/>
            </a:pPr>
            <a:r>
              <a:rPr lang="en-US">
                <a:latin typeface="Times New Roman"/>
                <a:cs typeface="Times New Roman"/>
              </a:rPr>
              <a:t>Each user will have account through which he can access the information needed.  </a:t>
            </a:r>
          </a:p>
          <a:p>
            <a:pPr marL="285750" indent="-228600">
              <a:lnSpc>
                <a:spcPct val="90000"/>
              </a:lnSpc>
              <a:spcAft>
                <a:spcPts val="600"/>
              </a:spcAft>
              <a:buFont typeface="Arial" panose="020B0604020202020204" pitchFamily="34" charset="0"/>
              <a:buChar char="•"/>
            </a:pPr>
            <a:r>
              <a:rPr lang="en-US">
                <a:latin typeface="Times New Roman"/>
                <a:cs typeface="Times New Roman"/>
              </a:rPr>
              <a:t>Details like authors, present available books, shelf no. etc. all this information can be made handy.  </a:t>
            </a:r>
          </a:p>
          <a:p>
            <a:pPr marL="285750" indent="-228600">
              <a:lnSpc>
                <a:spcPct val="90000"/>
              </a:lnSpc>
              <a:spcAft>
                <a:spcPts val="600"/>
              </a:spcAft>
              <a:buFont typeface="Arial" panose="020B0604020202020204" pitchFamily="34" charset="0"/>
              <a:buChar char="•"/>
            </a:pPr>
            <a:r>
              <a:rPr lang="en-US">
                <a:latin typeface="Times New Roman"/>
                <a:cs typeface="Times New Roman"/>
              </a:rPr>
              <a:t>Issue dates and returns are maintained and fine charged if there is any delay</a:t>
            </a:r>
          </a:p>
          <a:p>
            <a:pPr marL="285750" indent="-228600">
              <a:lnSpc>
                <a:spcPct val="90000"/>
              </a:lnSpc>
              <a:spcAft>
                <a:spcPts val="600"/>
              </a:spcAft>
              <a:buFont typeface="Arial" panose="020B0604020202020204" pitchFamily="34" charset="0"/>
              <a:buChar char="•"/>
            </a:pPr>
            <a:r>
              <a:rPr lang="en-US">
                <a:latin typeface="Times New Roman"/>
                <a:cs typeface="Times New Roman"/>
              </a:rPr>
              <a:t>Email notifications are sent in case of delay in returning the book and paying fines.</a:t>
            </a:r>
          </a:p>
          <a:p>
            <a:pPr marL="285750" indent="-228600">
              <a:lnSpc>
                <a:spcPct val="90000"/>
              </a:lnSpc>
              <a:spcAft>
                <a:spcPts val="600"/>
              </a:spcAft>
              <a:buFont typeface="Arial" panose="020B0604020202020204" pitchFamily="34" charset="0"/>
              <a:buChar char="•"/>
            </a:pPr>
            <a:r>
              <a:rPr lang="en-US">
                <a:latin typeface="Times New Roman"/>
                <a:cs typeface="Times New Roman"/>
              </a:rPr>
              <a:t>Administrator can add, update the books.  </a:t>
            </a:r>
          </a:p>
          <a:p>
            <a:pPr marL="285750" indent="-228600">
              <a:lnSpc>
                <a:spcPct val="90000"/>
              </a:lnSpc>
              <a:spcAft>
                <a:spcPts val="600"/>
              </a:spcAft>
              <a:buFont typeface="Arial" panose="020B0604020202020204" pitchFamily="34" charset="0"/>
              <a:buChar char="•"/>
            </a:pPr>
            <a:r>
              <a:rPr lang="en-US">
                <a:latin typeface="Times New Roman"/>
                <a:cs typeface="Times New Roman"/>
              </a:rPr>
              <a:t>Time consuming is low, gives accurate results.</a:t>
            </a:r>
          </a:p>
        </p:txBody>
      </p:sp>
      <p:sp>
        <p:nvSpPr>
          <p:cNvPr id="5" name="Slide Number Placeholder 3">
            <a:extLst>
              <a:ext uri="{FF2B5EF4-FFF2-40B4-BE49-F238E27FC236}">
                <a16:creationId xmlns:a16="http://schemas.microsoft.com/office/drawing/2014/main" id="{07D893F3-A1E5-4FC8-996F-29A9928DAEC7}"/>
              </a:ext>
            </a:extLst>
          </p:cNvPr>
          <p:cNvSpPr>
            <a:spLocks noGrp="1"/>
          </p:cNvSpPr>
          <p:nvPr>
            <p:ph type="sldNum" sz="quarter" idx="12"/>
          </p:nvPr>
        </p:nvSpPr>
        <p:spPr>
          <a:xfrm>
            <a:off x="8601418" y="141001"/>
            <a:ext cx="3184181" cy="365125"/>
          </a:xfrm>
        </p:spPr>
        <p:txBody>
          <a:bodyPr/>
          <a:lstStyle/>
          <a:p>
            <a:r>
              <a:rPr lang="en-US" sz="1600" b="1" dirty="0">
                <a:solidFill>
                  <a:schemeClr val="tx1"/>
                </a:solidFill>
                <a:latin typeface="Times New Roman"/>
                <a:cs typeface="Times New Roman"/>
              </a:rPr>
              <a:t>5/19</a:t>
            </a:r>
          </a:p>
        </p:txBody>
      </p:sp>
    </p:spTree>
    <p:extLst>
      <p:ext uri="{BB962C8B-B14F-4D97-AF65-F5344CB8AC3E}">
        <p14:creationId xmlns:p14="http://schemas.microsoft.com/office/powerpoint/2010/main" val="359977907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6" descr="Diagram, schematic&#10;&#10;Description automatically generated">
            <a:extLst>
              <a:ext uri="{FF2B5EF4-FFF2-40B4-BE49-F238E27FC236}">
                <a16:creationId xmlns:a16="http://schemas.microsoft.com/office/drawing/2014/main" id="{8E6A9823-9A73-4FB7-AB38-BA54CA9F7242}"/>
              </a:ext>
            </a:extLst>
          </p:cNvPr>
          <p:cNvPicPr>
            <a:picLocks noChangeAspect="1"/>
          </p:cNvPicPr>
          <p:nvPr/>
        </p:nvPicPr>
        <p:blipFill>
          <a:blip r:embed="rId2"/>
          <a:stretch>
            <a:fillRect/>
          </a:stretch>
        </p:blipFill>
        <p:spPr>
          <a:xfrm>
            <a:off x="2912" y="1685"/>
            <a:ext cx="12184854" cy="6857276"/>
          </a:xfrm>
          <a:prstGeom prst="rect">
            <a:avLst/>
          </a:prstGeom>
        </p:spPr>
      </p:pic>
      <p:sp>
        <p:nvSpPr>
          <p:cNvPr id="7" name="TextBox 6">
            <a:extLst>
              <a:ext uri="{FF2B5EF4-FFF2-40B4-BE49-F238E27FC236}">
                <a16:creationId xmlns:a16="http://schemas.microsoft.com/office/drawing/2014/main" id="{D725A3AA-E7BE-46A9-AA46-C9B4254420E5}"/>
              </a:ext>
            </a:extLst>
          </p:cNvPr>
          <p:cNvSpPr txBox="1"/>
          <p:nvPr/>
        </p:nvSpPr>
        <p:spPr>
          <a:xfrm>
            <a:off x="264636" y="181450"/>
            <a:ext cx="33975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Calibri"/>
              </a:rPr>
              <a:t>ACTIVITY DIAGRAM</a:t>
            </a:r>
          </a:p>
        </p:txBody>
      </p:sp>
      <p:sp>
        <p:nvSpPr>
          <p:cNvPr id="3" name="Slide Number Placeholder 3">
            <a:extLst>
              <a:ext uri="{FF2B5EF4-FFF2-40B4-BE49-F238E27FC236}">
                <a16:creationId xmlns:a16="http://schemas.microsoft.com/office/drawing/2014/main" id="{602D67AE-1CCA-4118-8242-B48BF47ABAAE}"/>
              </a:ext>
            </a:extLst>
          </p:cNvPr>
          <p:cNvSpPr>
            <a:spLocks noGrp="1"/>
          </p:cNvSpPr>
          <p:nvPr>
            <p:ph type="sldNum" sz="quarter" idx="12"/>
          </p:nvPr>
        </p:nvSpPr>
        <p:spPr>
          <a:xfrm>
            <a:off x="9280792" y="40013"/>
            <a:ext cx="2743200" cy="365125"/>
          </a:xfrm>
        </p:spPr>
        <p:txBody>
          <a:bodyPr/>
          <a:lstStyle/>
          <a:p>
            <a:r>
              <a:rPr lang="en-US" sz="1600" b="1" dirty="0">
                <a:solidFill>
                  <a:schemeClr val="tx1"/>
                </a:solidFill>
                <a:latin typeface="Times New Roman"/>
                <a:cs typeface="Times New Roman"/>
              </a:rPr>
              <a:t>6/19</a:t>
            </a:r>
          </a:p>
        </p:txBody>
      </p:sp>
    </p:spTree>
    <p:extLst>
      <p:ext uri="{BB962C8B-B14F-4D97-AF65-F5344CB8AC3E}">
        <p14:creationId xmlns:p14="http://schemas.microsoft.com/office/powerpoint/2010/main" val="27395965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Isosceles Triangle 4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Isosceles Triangle 4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3">
            <a:extLst>
              <a:ext uri="{FF2B5EF4-FFF2-40B4-BE49-F238E27FC236}">
                <a16:creationId xmlns:a16="http://schemas.microsoft.com/office/drawing/2014/main" id="{F6249643-6A55-4167-A2AD-E5043018368B}"/>
              </a:ext>
            </a:extLst>
          </p:cNvPr>
          <p:cNvSpPr>
            <a:spLocks noGrp="1"/>
          </p:cNvSpPr>
          <p:nvPr>
            <p:ph type="sldNum" sz="quarter" idx="12"/>
          </p:nvPr>
        </p:nvSpPr>
        <p:spPr>
          <a:xfrm>
            <a:off x="8867660" y="141001"/>
            <a:ext cx="2743200" cy="365125"/>
          </a:xfrm>
        </p:spPr>
        <p:txBody>
          <a:bodyPr/>
          <a:lstStyle/>
          <a:p>
            <a:r>
              <a:rPr lang="en-US" sz="1600" b="1" dirty="0">
                <a:solidFill>
                  <a:schemeClr val="tx1"/>
                </a:solidFill>
                <a:latin typeface="Times New Roman"/>
                <a:cs typeface="Times New Roman"/>
              </a:rPr>
              <a:t>7/19</a:t>
            </a:r>
          </a:p>
        </p:txBody>
      </p:sp>
      <p:sp>
        <p:nvSpPr>
          <p:cNvPr id="5" name="TextBox 4">
            <a:extLst>
              <a:ext uri="{FF2B5EF4-FFF2-40B4-BE49-F238E27FC236}">
                <a16:creationId xmlns:a16="http://schemas.microsoft.com/office/drawing/2014/main" id="{CFDF93BB-2B5F-4B28-9CE9-642562247381}"/>
              </a:ext>
            </a:extLst>
          </p:cNvPr>
          <p:cNvSpPr txBox="1"/>
          <p:nvPr/>
        </p:nvSpPr>
        <p:spPr>
          <a:xfrm>
            <a:off x="316888" y="209652"/>
            <a:ext cx="34317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imes New Roman"/>
                <a:cs typeface="Calibri"/>
              </a:rPr>
              <a:t>USE CASE DIAGRAM</a:t>
            </a:r>
          </a:p>
        </p:txBody>
      </p:sp>
      <p:pic>
        <p:nvPicPr>
          <p:cNvPr id="8" name="Picture 8" descr="Diagram, schematic&#10;&#10;Description automatically generated">
            <a:extLst>
              <a:ext uri="{FF2B5EF4-FFF2-40B4-BE49-F238E27FC236}">
                <a16:creationId xmlns:a16="http://schemas.microsoft.com/office/drawing/2014/main" id="{F8664462-EC53-409A-B1BA-570CA650B193}"/>
              </a:ext>
            </a:extLst>
          </p:cNvPr>
          <p:cNvPicPr>
            <a:picLocks noChangeAspect="1"/>
          </p:cNvPicPr>
          <p:nvPr/>
        </p:nvPicPr>
        <p:blipFill>
          <a:blip r:embed="rId2"/>
          <a:stretch>
            <a:fillRect/>
          </a:stretch>
        </p:blipFill>
        <p:spPr>
          <a:xfrm>
            <a:off x="2377924" y="-109789"/>
            <a:ext cx="7871580" cy="7089673"/>
          </a:xfrm>
          <a:prstGeom prst="rect">
            <a:avLst/>
          </a:prstGeom>
        </p:spPr>
      </p:pic>
    </p:spTree>
    <p:extLst>
      <p:ext uri="{BB962C8B-B14F-4D97-AF65-F5344CB8AC3E}">
        <p14:creationId xmlns:p14="http://schemas.microsoft.com/office/powerpoint/2010/main" val="384467603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824E5D8-9C80-4779-B1BE-E85B94090B57}"/>
              </a:ext>
            </a:extLst>
          </p:cNvPr>
          <p:cNvSpPr txBox="1"/>
          <p:nvPr/>
        </p:nvSpPr>
        <p:spPr>
          <a:xfrm>
            <a:off x="750928" y="116579"/>
            <a:ext cx="4887221" cy="110643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400" b="1" kern="1200" dirty="0">
                <a:latin typeface="Times New Roman"/>
                <a:ea typeface="+mj-ea"/>
                <a:cs typeface="Times New Roman"/>
              </a:rPr>
              <a:t>SOFTWARE REQUIREMENTS</a:t>
            </a:r>
            <a:endParaRPr lang="en-US" sz="2400" kern="1200" dirty="0">
              <a:latin typeface="Times New Roman"/>
              <a:ea typeface="+mj-ea"/>
              <a:cs typeface="Times New Roman"/>
            </a:endParaRPr>
          </a:p>
        </p:txBody>
      </p:sp>
      <p:sp>
        <p:nvSpPr>
          <p:cNvPr id="3" name="TextBox 2">
            <a:extLst>
              <a:ext uri="{FF2B5EF4-FFF2-40B4-BE49-F238E27FC236}">
                <a16:creationId xmlns:a16="http://schemas.microsoft.com/office/drawing/2014/main" id="{AAFDA0C6-E833-41D9-9FA8-1009BFB4C6E7}"/>
              </a:ext>
            </a:extLst>
          </p:cNvPr>
          <p:cNvSpPr txBox="1"/>
          <p:nvPr/>
        </p:nvSpPr>
        <p:spPr>
          <a:xfrm>
            <a:off x="754783" y="1219132"/>
            <a:ext cx="3283065" cy="471530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85750" algn="just">
              <a:lnSpc>
                <a:spcPct val="150000"/>
              </a:lnSpc>
              <a:buFont typeface="Wingdings"/>
              <a:buChar char="ü"/>
            </a:pPr>
            <a:r>
              <a:rPr lang="en-US" dirty="0">
                <a:ea typeface="+mn-lt"/>
                <a:cs typeface="+mn-lt"/>
              </a:rPr>
              <a:t>git               </a:t>
            </a:r>
            <a:endParaRPr lang="en-US" dirty="0">
              <a:latin typeface="Times New Roman"/>
              <a:cs typeface="Calibri"/>
            </a:endParaRPr>
          </a:p>
          <a:p>
            <a:pPr marL="285750" indent="-285750" algn="just">
              <a:lnSpc>
                <a:spcPct val="150000"/>
              </a:lnSpc>
              <a:buFont typeface="Wingdings"/>
              <a:buChar char="ü"/>
            </a:pPr>
            <a:r>
              <a:rPr lang="en-US" dirty="0">
                <a:ea typeface="+mn-lt"/>
                <a:cs typeface="+mn-lt"/>
              </a:rPr>
              <a:t>python3            </a:t>
            </a:r>
            <a:endParaRPr lang="en-US" dirty="0">
              <a:cs typeface="Calibri" panose="020F0502020204030204"/>
            </a:endParaRPr>
          </a:p>
          <a:p>
            <a:pPr marL="285750" indent="-285750" algn="just">
              <a:lnSpc>
                <a:spcPct val="150000"/>
              </a:lnSpc>
              <a:buFont typeface="Wingdings"/>
              <a:buChar char="ü"/>
            </a:pPr>
            <a:r>
              <a:rPr lang="en-US" dirty="0">
                <a:ea typeface="+mn-lt"/>
                <a:cs typeface="+mn-lt"/>
              </a:rPr>
              <a:t>pip3          </a:t>
            </a:r>
            <a:endParaRPr lang="en-US" dirty="0">
              <a:cs typeface="Calibri" panose="020F0502020204030204"/>
            </a:endParaRPr>
          </a:p>
          <a:p>
            <a:pPr marL="285750" indent="-285750" algn="just">
              <a:lnSpc>
                <a:spcPct val="150000"/>
              </a:lnSpc>
              <a:buFont typeface="Wingdings"/>
              <a:buChar char="ü"/>
            </a:pPr>
            <a:r>
              <a:rPr lang="en-US" dirty="0" err="1">
                <a:ea typeface="+mn-lt"/>
                <a:cs typeface="+mn-lt"/>
              </a:rPr>
              <a:t>virtualenv</a:t>
            </a:r>
            <a:r>
              <a:rPr lang="en-US" dirty="0">
                <a:ea typeface="+mn-lt"/>
                <a:cs typeface="+mn-lt"/>
              </a:rPr>
              <a:t> ( </a:t>
            </a:r>
            <a:r>
              <a:rPr lang="en-US" dirty="0" err="1">
                <a:ea typeface="+mn-lt"/>
                <a:cs typeface="+mn-lt"/>
              </a:rPr>
              <a:t>venv</a:t>
            </a:r>
            <a:r>
              <a:rPr lang="en-US" dirty="0">
                <a:ea typeface="+mn-lt"/>
                <a:cs typeface="+mn-lt"/>
              </a:rPr>
              <a:t> )</a:t>
            </a:r>
          </a:p>
          <a:p>
            <a:pPr marL="285750" indent="-285750" algn="just">
              <a:lnSpc>
                <a:spcPct val="150000"/>
              </a:lnSpc>
              <a:buFont typeface="Wingdings"/>
              <a:buChar char="ü"/>
            </a:pPr>
            <a:r>
              <a:rPr lang="en-US" dirty="0" err="1">
                <a:ea typeface="+mn-lt"/>
                <a:cs typeface="+mn-lt"/>
              </a:rPr>
              <a:t>django</a:t>
            </a:r>
            <a:endParaRPr lang="en-US" dirty="0">
              <a:ea typeface="+mn-lt"/>
              <a:cs typeface="+mn-lt"/>
            </a:endParaRPr>
          </a:p>
          <a:p>
            <a:pPr marL="285750" indent="-285750" algn="just">
              <a:lnSpc>
                <a:spcPct val="150000"/>
              </a:lnSpc>
              <a:buFont typeface="Wingdings"/>
              <a:buChar char="ü"/>
            </a:pPr>
            <a:r>
              <a:rPr lang="en-US" dirty="0">
                <a:ea typeface="+mn-lt"/>
                <a:cs typeface="+mn-lt"/>
              </a:rPr>
              <a:t>requests    </a:t>
            </a:r>
            <a:endParaRPr lang="en-US" dirty="0">
              <a:cs typeface="Calibri" panose="020F0502020204030204"/>
            </a:endParaRPr>
          </a:p>
          <a:p>
            <a:pPr marL="285750" indent="-285750" algn="just">
              <a:lnSpc>
                <a:spcPct val="150000"/>
              </a:lnSpc>
              <a:buFont typeface="Wingdings"/>
              <a:buChar char="ü"/>
            </a:pPr>
            <a:r>
              <a:rPr lang="en-US" dirty="0" err="1">
                <a:ea typeface="+mn-lt"/>
                <a:cs typeface="+mn-lt"/>
              </a:rPr>
              <a:t>mysqlclient</a:t>
            </a:r>
            <a:endParaRPr lang="en-US" dirty="0">
              <a:ea typeface="+mn-lt"/>
              <a:cs typeface="+mn-lt"/>
            </a:endParaRPr>
          </a:p>
          <a:p>
            <a:pPr marL="285750" indent="-285750" algn="just">
              <a:lnSpc>
                <a:spcPct val="150000"/>
              </a:lnSpc>
              <a:buFont typeface="Wingdings"/>
              <a:buChar char="ü"/>
            </a:pPr>
            <a:r>
              <a:rPr lang="en-US" dirty="0" err="1">
                <a:ea typeface="+mn-lt"/>
                <a:cs typeface="+mn-lt"/>
              </a:rPr>
              <a:t>Xampp</a:t>
            </a:r>
            <a:r>
              <a:rPr lang="en-US" dirty="0">
                <a:ea typeface="+mn-lt"/>
                <a:cs typeface="+mn-lt"/>
              </a:rPr>
              <a:t> developer tool</a:t>
            </a:r>
          </a:p>
          <a:p>
            <a:pPr marL="285750" indent="-285750" algn="just">
              <a:lnSpc>
                <a:spcPct val="150000"/>
              </a:lnSpc>
              <a:buFont typeface="Wingdings"/>
              <a:buChar char="ü"/>
            </a:pPr>
            <a:r>
              <a:rPr lang="en-US" dirty="0">
                <a:ea typeface="+mn-lt"/>
                <a:cs typeface="+mn-lt"/>
              </a:rPr>
              <a:t>Chrome browser</a:t>
            </a:r>
          </a:p>
        </p:txBody>
      </p:sp>
      <p:sp>
        <p:nvSpPr>
          <p:cNvPr id="31" name="Rectangle 3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087324A5-0581-45F1-AEB8-B68CB48E1511}"/>
              </a:ext>
            </a:extLst>
          </p:cNvPr>
          <p:cNvSpPr txBox="1"/>
          <p:nvPr/>
        </p:nvSpPr>
        <p:spPr>
          <a:xfrm>
            <a:off x="9394260" y="302686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3693D4D3-A5FF-4BBB-803E-881B5CC67FCB}"/>
              </a:ext>
            </a:extLst>
          </p:cNvPr>
          <p:cNvSpPr txBox="1"/>
          <p:nvPr/>
        </p:nvSpPr>
        <p:spPr>
          <a:xfrm>
            <a:off x="6404975" y="438651"/>
            <a:ext cx="49015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b="1" dirty="0">
                <a:latin typeface="Times New Roman"/>
                <a:cs typeface="Calibri"/>
              </a:rPr>
              <a:t>HARDWARE REQUIREMENTS</a:t>
            </a:r>
          </a:p>
        </p:txBody>
      </p:sp>
      <p:sp>
        <p:nvSpPr>
          <p:cNvPr id="11" name="TextBox 10">
            <a:extLst>
              <a:ext uri="{FF2B5EF4-FFF2-40B4-BE49-F238E27FC236}">
                <a16:creationId xmlns:a16="http://schemas.microsoft.com/office/drawing/2014/main" id="{E66A2F00-ACB3-4797-A4E3-7F33FFE05C4A}"/>
              </a:ext>
            </a:extLst>
          </p:cNvPr>
          <p:cNvSpPr txBox="1"/>
          <p:nvPr/>
        </p:nvSpPr>
        <p:spPr>
          <a:xfrm>
            <a:off x="6497434" y="1218267"/>
            <a:ext cx="3567829" cy="1442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spcAft>
                <a:spcPts val="600"/>
              </a:spcAft>
              <a:buFont typeface="Wingdings"/>
              <a:buChar char="ü"/>
            </a:pPr>
            <a:r>
              <a:rPr lang="en-US" dirty="0">
                <a:latin typeface="Times New Roman"/>
                <a:cs typeface="Calibri"/>
              </a:rPr>
              <a:t>1 GB RAM</a:t>
            </a:r>
            <a:endParaRPr lang="en-US" dirty="0">
              <a:cs typeface="Calibri" panose="020F0502020204030204"/>
            </a:endParaRPr>
          </a:p>
          <a:p>
            <a:pPr marL="285750" indent="-285750">
              <a:lnSpc>
                <a:spcPct val="150000"/>
              </a:lnSpc>
              <a:spcAft>
                <a:spcPts val="600"/>
              </a:spcAft>
              <a:buFont typeface="Wingdings"/>
              <a:buChar char="ü"/>
            </a:pPr>
            <a:r>
              <a:rPr lang="en-US" dirty="0">
                <a:latin typeface="Times New Roman"/>
                <a:cs typeface="Calibri"/>
              </a:rPr>
              <a:t>1 CPU CORE</a:t>
            </a:r>
          </a:p>
          <a:p>
            <a:pPr marL="285750" indent="-285750">
              <a:lnSpc>
                <a:spcPct val="150000"/>
              </a:lnSpc>
              <a:spcAft>
                <a:spcPts val="600"/>
              </a:spcAft>
              <a:buFont typeface="Wingdings"/>
              <a:buChar char="ü"/>
            </a:pPr>
            <a:r>
              <a:rPr lang="en-US" dirty="0">
                <a:latin typeface="Times New Roman"/>
                <a:cs typeface="Calibri"/>
              </a:rPr>
              <a:t>24 GB memory of SSD or HDD</a:t>
            </a:r>
          </a:p>
        </p:txBody>
      </p:sp>
      <p:sp>
        <p:nvSpPr>
          <p:cNvPr id="5" name="Slide Number Placeholder 3">
            <a:extLst>
              <a:ext uri="{FF2B5EF4-FFF2-40B4-BE49-F238E27FC236}">
                <a16:creationId xmlns:a16="http://schemas.microsoft.com/office/drawing/2014/main" id="{D1A87B7D-71DF-4EAA-A911-F97D21034D0D}"/>
              </a:ext>
            </a:extLst>
          </p:cNvPr>
          <p:cNvSpPr>
            <a:spLocks noGrp="1"/>
          </p:cNvSpPr>
          <p:nvPr>
            <p:ph type="sldNum" sz="quarter" idx="12"/>
          </p:nvPr>
        </p:nvSpPr>
        <p:spPr>
          <a:xfrm>
            <a:off x="8803395" y="67555"/>
            <a:ext cx="2743200" cy="365125"/>
          </a:xfrm>
        </p:spPr>
        <p:txBody>
          <a:bodyPr/>
          <a:lstStyle/>
          <a:p>
            <a:r>
              <a:rPr lang="en-US" sz="1600" b="1" dirty="0">
                <a:solidFill>
                  <a:schemeClr val="tx1"/>
                </a:solidFill>
                <a:latin typeface="Times New Roman"/>
                <a:cs typeface="Times New Roman"/>
              </a:rPr>
              <a:t>8/19</a:t>
            </a:r>
          </a:p>
        </p:txBody>
      </p:sp>
    </p:spTree>
    <p:extLst>
      <p:ext uri="{BB962C8B-B14F-4D97-AF65-F5344CB8AC3E}">
        <p14:creationId xmlns:p14="http://schemas.microsoft.com/office/powerpoint/2010/main" val="1062752256"/>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TotalTime>
  <Words>801</Words>
  <Application>Microsoft Office PowerPoint</Application>
  <PresentationFormat>Widescreen</PresentationFormat>
  <Paragraphs>101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Gamakichi</cp:lastModifiedBy>
  <cp:revision>9</cp:revision>
  <dcterms:created xsi:type="dcterms:W3CDTF">2021-06-28T05:15:48Z</dcterms:created>
  <dcterms:modified xsi:type="dcterms:W3CDTF">2021-07-26T03:22:29Z</dcterms:modified>
</cp:coreProperties>
</file>